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27"/>
  </p:notesMasterIdLst>
  <p:sldIdLst>
    <p:sldId id="256" r:id="rId2"/>
    <p:sldId id="270" r:id="rId3"/>
    <p:sldId id="257" r:id="rId4"/>
    <p:sldId id="266" r:id="rId5"/>
    <p:sldId id="269" r:id="rId6"/>
    <p:sldId id="267" r:id="rId7"/>
    <p:sldId id="268" r:id="rId8"/>
    <p:sldId id="281" r:id="rId9"/>
    <p:sldId id="276" r:id="rId10"/>
    <p:sldId id="277" r:id="rId11"/>
    <p:sldId id="279" r:id="rId12"/>
    <p:sldId id="278" r:id="rId13"/>
    <p:sldId id="282" r:id="rId14"/>
    <p:sldId id="284" r:id="rId15"/>
    <p:sldId id="259" r:id="rId16"/>
    <p:sldId id="260" r:id="rId17"/>
    <p:sldId id="271" r:id="rId18"/>
    <p:sldId id="272" r:id="rId19"/>
    <p:sldId id="285" r:id="rId20"/>
    <p:sldId id="286" r:id="rId21"/>
    <p:sldId id="287" r:id="rId22"/>
    <p:sldId id="265" r:id="rId23"/>
    <p:sldId id="263" r:id="rId24"/>
    <p:sldId id="264"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68" d="100"/>
          <a:sy n="68" d="100"/>
        </p:scale>
        <p:origin x="107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SNAP E&amp;T Federal Budget (Millions)</a:t>
            </a:r>
          </a:p>
        </c:rich>
      </c:tx>
      <c:overlay val="0"/>
    </c:title>
    <c:autoTitleDeleted val="0"/>
    <c:plotArea>
      <c:layout/>
      <c:pieChart>
        <c:varyColors val="1"/>
        <c:ser>
          <c:idx val="0"/>
          <c:order val="0"/>
          <c:tx>
            <c:strRef>
              <c:f>Sheet1!$B$1</c:f>
              <c:strCache>
                <c:ptCount val="1"/>
                <c:pt idx="0">
                  <c:v>Federal Budget (Millions)</c:v>
                </c:pt>
              </c:strCache>
            </c:strRef>
          </c:tx>
          <c:dPt>
            <c:idx val="1"/>
            <c:bubble3D val="0"/>
            <c:spPr>
              <a:solidFill>
                <a:schemeClr val="accent4"/>
              </a:solidFill>
            </c:spPr>
            <c:extLst>
              <c:ext xmlns:c16="http://schemas.microsoft.com/office/drawing/2014/chart" uri="{C3380CC4-5D6E-409C-BE32-E72D297353CC}">
                <c16:uniqueId val="{00000001-4FC1-47CE-9C8B-F00A19DB6A93}"/>
              </c:ext>
            </c:extLst>
          </c:dPt>
          <c:dPt>
            <c:idx val="2"/>
            <c:bubble3D val="0"/>
            <c:spPr>
              <a:solidFill>
                <a:schemeClr val="tx2"/>
              </a:solidFill>
            </c:spPr>
            <c:extLst>
              <c:ext xmlns:c16="http://schemas.microsoft.com/office/drawing/2014/chart" uri="{C3380CC4-5D6E-409C-BE32-E72D297353CC}">
                <c16:uniqueId val="{00000003-4FC1-47CE-9C8B-F00A19DB6A93}"/>
              </c:ext>
            </c:extLst>
          </c:dPt>
          <c:dPt>
            <c:idx val="3"/>
            <c:bubble3D val="0"/>
            <c:extLst>
              <c:ext xmlns:c16="http://schemas.microsoft.com/office/drawing/2014/chart" uri="{C3380CC4-5D6E-409C-BE32-E72D297353CC}">
                <c16:uniqueId val="{00000004-4FC1-47CE-9C8B-F00A19DB6A93}"/>
              </c:ext>
            </c:extLst>
          </c:dPt>
          <c:dLbls>
            <c:numFmt formatCode="&quot;$&quot;#,##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100% Grant</c:v>
                </c:pt>
                <c:pt idx="1">
                  <c:v>ABAWD Grant</c:v>
                </c:pt>
                <c:pt idx="2">
                  <c:v>Federal 50/50</c:v>
                </c:pt>
              </c:strCache>
            </c:strRef>
          </c:cat>
          <c:val>
            <c:numRef>
              <c:f>Sheet1!$B$2:$B$4</c:f>
              <c:numCache>
                <c:formatCode>General</c:formatCode>
                <c:ptCount val="3"/>
                <c:pt idx="0">
                  <c:v>90</c:v>
                </c:pt>
                <c:pt idx="1">
                  <c:v>20</c:v>
                </c:pt>
                <c:pt idx="2">
                  <c:v>346</c:v>
                </c:pt>
              </c:numCache>
            </c:numRef>
          </c:val>
          <c:extLst>
            <c:ext xmlns:c16="http://schemas.microsoft.com/office/drawing/2014/chart" uri="{C3380CC4-5D6E-409C-BE32-E72D297353CC}">
              <c16:uniqueId val="{00000005-4FC1-47CE-9C8B-F00A19DB6A93}"/>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s>
</file>

<file path=ppt/diagrams/_rels/drawing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E1937-E9C4-4989-9CC3-37280C1716BA}" type="doc">
      <dgm:prSet loTypeId="urn:microsoft.com/office/officeart/2005/8/layout/chevron1" loCatId="process" qsTypeId="urn:microsoft.com/office/officeart/2005/8/quickstyle/simple1" qsCatId="simple" csTypeId="urn:microsoft.com/office/officeart/2005/8/colors/colorful5" csCatId="colorful" phldr="1"/>
      <dgm:spPr/>
    </dgm:pt>
    <dgm:pt modelId="{B333D2B9-AE00-48DF-8B14-5AB5434BCEF4}">
      <dgm:prSet phldrT="[Text]"/>
      <dgm:spPr/>
      <dgm:t>
        <a:bodyPr/>
        <a:lstStyle/>
        <a:p>
          <a:r>
            <a:rPr lang="en-US" b="1" dirty="0"/>
            <a:t>Student Eligibility Rule</a:t>
          </a:r>
        </a:p>
      </dgm:t>
    </dgm:pt>
    <dgm:pt modelId="{4761168A-7C01-4801-8F13-0E6779608E75}" type="parTrans" cxnId="{3F816DC7-9DBD-4503-9AC6-7C3D76DF02AE}">
      <dgm:prSet/>
      <dgm:spPr/>
      <dgm:t>
        <a:bodyPr/>
        <a:lstStyle/>
        <a:p>
          <a:endParaRPr lang="en-US"/>
        </a:p>
      </dgm:t>
    </dgm:pt>
    <dgm:pt modelId="{07BE4C50-C7D7-4B80-8EC0-341CE1352E3B}" type="sibTrans" cxnId="{3F816DC7-9DBD-4503-9AC6-7C3D76DF02AE}">
      <dgm:prSet/>
      <dgm:spPr/>
      <dgm:t>
        <a:bodyPr/>
        <a:lstStyle/>
        <a:p>
          <a:endParaRPr lang="en-US"/>
        </a:p>
      </dgm:t>
    </dgm:pt>
    <dgm:pt modelId="{B8B04146-0DBB-4E8B-A192-B5A23BBC6356}">
      <dgm:prSet phldrT="[Text]"/>
      <dgm:spPr/>
      <dgm:t>
        <a:bodyPr/>
        <a:lstStyle/>
        <a:p>
          <a:r>
            <a:rPr lang="en-US" b="1" dirty="0"/>
            <a:t>What is SNAP E&amp;T?</a:t>
          </a:r>
        </a:p>
      </dgm:t>
    </dgm:pt>
    <dgm:pt modelId="{565365F9-4262-4F28-A5BD-C79CA5EA568D}" type="parTrans" cxnId="{69517F28-67D8-42A5-BCEB-39719CFECAE8}">
      <dgm:prSet/>
      <dgm:spPr/>
      <dgm:t>
        <a:bodyPr/>
        <a:lstStyle/>
        <a:p>
          <a:endParaRPr lang="en-US"/>
        </a:p>
      </dgm:t>
    </dgm:pt>
    <dgm:pt modelId="{393C421B-ADD3-4F51-B3C6-EF9755EB1D2E}" type="sibTrans" cxnId="{69517F28-67D8-42A5-BCEB-39719CFECAE8}">
      <dgm:prSet/>
      <dgm:spPr/>
      <dgm:t>
        <a:bodyPr/>
        <a:lstStyle/>
        <a:p>
          <a:endParaRPr lang="en-US"/>
        </a:p>
      </dgm:t>
    </dgm:pt>
    <dgm:pt modelId="{D3B165F4-65C8-491E-9A9E-6B9FB0A83D46}">
      <dgm:prSet phldrT="[Text]"/>
      <dgm:spPr/>
      <dgm:t>
        <a:bodyPr/>
        <a:lstStyle/>
        <a:p>
          <a:r>
            <a:rPr lang="en-US" b="1" dirty="0"/>
            <a:t>SNAP E&amp;T and Community Colleges</a:t>
          </a:r>
        </a:p>
      </dgm:t>
    </dgm:pt>
    <dgm:pt modelId="{B76377B1-3853-4C2F-B911-A2F2735B8564}" type="parTrans" cxnId="{98FAE2CC-1171-4DA8-9B80-EBA1FA6DC6ED}">
      <dgm:prSet/>
      <dgm:spPr/>
      <dgm:t>
        <a:bodyPr/>
        <a:lstStyle/>
        <a:p>
          <a:endParaRPr lang="en-US"/>
        </a:p>
      </dgm:t>
    </dgm:pt>
    <dgm:pt modelId="{6C59F5E9-74DC-4EF4-B794-A34DB6C56D78}" type="sibTrans" cxnId="{98FAE2CC-1171-4DA8-9B80-EBA1FA6DC6ED}">
      <dgm:prSet/>
      <dgm:spPr/>
      <dgm:t>
        <a:bodyPr/>
        <a:lstStyle/>
        <a:p>
          <a:endParaRPr lang="en-US"/>
        </a:p>
      </dgm:t>
    </dgm:pt>
    <dgm:pt modelId="{088D5915-917B-40EA-97EC-733EFDCF2062}">
      <dgm:prSet phldrT="[Text]"/>
      <dgm:spPr/>
      <dgm:t>
        <a:bodyPr/>
        <a:lstStyle/>
        <a:p>
          <a:r>
            <a:rPr lang="en-US" dirty="0"/>
            <a:t>What does USDA say about college student eligibility for SNAP?</a:t>
          </a:r>
        </a:p>
      </dgm:t>
    </dgm:pt>
    <dgm:pt modelId="{153DCBFE-C16B-49DE-ADA9-4084415E622A}" type="parTrans" cxnId="{19CDEAF9-237B-48F5-AA54-6C5FE3B1398F}">
      <dgm:prSet/>
      <dgm:spPr/>
      <dgm:t>
        <a:bodyPr/>
        <a:lstStyle/>
        <a:p>
          <a:endParaRPr lang="en-US"/>
        </a:p>
      </dgm:t>
    </dgm:pt>
    <dgm:pt modelId="{074BCF7E-3E03-4938-85A9-DC709BB25EE9}" type="sibTrans" cxnId="{19CDEAF9-237B-48F5-AA54-6C5FE3B1398F}">
      <dgm:prSet/>
      <dgm:spPr/>
      <dgm:t>
        <a:bodyPr/>
        <a:lstStyle/>
        <a:p>
          <a:endParaRPr lang="en-US"/>
        </a:p>
      </dgm:t>
    </dgm:pt>
    <dgm:pt modelId="{D0705B5E-B562-4966-8DE6-899BEE062743}">
      <dgm:prSet phldrT="[Text]"/>
      <dgm:spPr/>
      <dgm:t>
        <a:bodyPr/>
        <a:lstStyle/>
        <a:p>
          <a:r>
            <a:rPr lang="en-US" dirty="0"/>
            <a:t>Basics of the SNAP Employment and Training (SNAP E&amp;T) Program</a:t>
          </a:r>
        </a:p>
      </dgm:t>
    </dgm:pt>
    <dgm:pt modelId="{3209803B-55BC-43D0-9E8A-FDD33FE30FCF}" type="parTrans" cxnId="{1FEC2C9E-D312-433B-BEEA-8758D0624B2D}">
      <dgm:prSet/>
      <dgm:spPr/>
      <dgm:t>
        <a:bodyPr/>
        <a:lstStyle/>
        <a:p>
          <a:endParaRPr lang="en-US"/>
        </a:p>
      </dgm:t>
    </dgm:pt>
    <dgm:pt modelId="{26A8BE36-4725-4D1A-AD4A-CB20930A30FA}" type="sibTrans" cxnId="{1FEC2C9E-D312-433B-BEEA-8758D0624B2D}">
      <dgm:prSet/>
      <dgm:spPr/>
      <dgm:t>
        <a:bodyPr/>
        <a:lstStyle/>
        <a:p>
          <a:endParaRPr lang="en-US"/>
        </a:p>
      </dgm:t>
    </dgm:pt>
    <dgm:pt modelId="{0037EC78-F65A-472C-BC2C-DEF167CB4988}">
      <dgm:prSet phldrT="[Text]"/>
      <dgm:spPr/>
      <dgm:t>
        <a:bodyPr/>
        <a:lstStyle/>
        <a:p>
          <a:r>
            <a:rPr lang="en-US" dirty="0"/>
            <a:t>How SNAP E&amp;T can support Community College student success</a:t>
          </a:r>
        </a:p>
      </dgm:t>
    </dgm:pt>
    <dgm:pt modelId="{CBC40771-F212-41AC-A05A-75E40317494D}" type="parTrans" cxnId="{AD6B0DA9-8AB2-48BE-A3C8-C95BA676616A}">
      <dgm:prSet/>
      <dgm:spPr/>
      <dgm:t>
        <a:bodyPr/>
        <a:lstStyle/>
        <a:p>
          <a:endParaRPr lang="en-US"/>
        </a:p>
      </dgm:t>
    </dgm:pt>
    <dgm:pt modelId="{4138B338-5B36-4D34-986E-B04E91232E1B}" type="sibTrans" cxnId="{AD6B0DA9-8AB2-48BE-A3C8-C95BA676616A}">
      <dgm:prSet/>
      <dgm:spPr/>
      <dgm:t>
        <a:bodyPr/>
        <a:lstStyle/>
        <a:p>
          <a:endParaRPr lang="en-US"/>
        </a:p>
      </dgm:t>
    </dgm:pt>
    <dgm:pt modelId="{1FD7D613-C760-486E-BEC6-56D009C70304}" type="pres">
      <dgm:prSet presAssocID="{A50E1937-E9C4-4989-9CC3-37280C1716BA}" presName="Name0" presStyleCnt="0">
        <dgm:presLayoutVars>
          <dgm:dir/>
          <dgm:animLvl val="lvl"/>
          <dgm:resizeHandles val="exact"/>
        </dgm:presLayoutVars>
      </dgm:prSet>
      <dgm:spPr/>
    </dgm:pt>
    <dgm:pt modelId="{E3BC729A-B520-4855-A571-14DAC24429CD}" type="pres">
      <dgm:prSet presAssocID="{B333D2B9-AE00-48DF-8B14-5AB5434BCEF4}" presName="composite" presStyleCnt="0"/>
      <dgm:spPr/>
    </dgm:pt>
    <dgm:pt modelId="{C6AF9A36-109C-4ACF-A6AA-49BE8AF266E5}" type="pres">
      <dgm:prSet presAssocID="{B333D2B9-AE00-48DF-8B14-5AB5434BCEF4}" presName="parTx" presStyleLbl="node1" presStyleIdx="0" presStyleCnt="3">
        <dgm:presLayoutVars>
          <dgm:chMax val="0"/>
          <dgm:chPref val="0"/>
          <dgm:bulletEnabled val="1"/>
        </dgm:presLayoutVars>
      </dgm:prSet>
      <dgm:spPr/>
    </dgm:pt>
    <dgm:pt modelId="{0379DB26-E713-4923-8163-8559BBFB75D4}" type="pres">
      <dgm:prSet presAssocID="{B333D2B9-AE00-48DF-8B14-5AB5434BCEF4}" presName="desTx" presStyleLbl="revTx" presStyleIdx="0" presStyleCnt="3">
        <dgm:presLayoutVars>
          <dgm:bulletEnabled val="1"/>
        </dgm:presLayoutVars>
      </dgm:prSet>
      <dgm:spPr/>
    </dgm:pt>
    <dgm:pt modelId="{3AC2D81A-6703-4F26-AEF2-2AD9ED812FE5}" type="pres">
      <dgm:prSet presAssocID="{07BE4C50-C7D7-4B80-8EC0-341CE1352E3B}" presName="space" presStyleCnt="0"/>
      <dgm:spPr/>
    </dgm:pt>
    <dgm:pt modelId="{31F7F0AC-9337-4440-BE36-FA8778BF5349}" type="pres">
      <dgm:prSet presAssocID="{B8B04146-0DBB-4E8B-A192-B5A23BBC6356}" presName="composite" presStyleCnt="0"/>
      <dgm:spPr/>
    </dgm:pt>
    <dgm:pt modelId="{F464F69B-D8A1-46D7-AC09-0CF467703A5C}" type="pres">
      <dgm:prSet presAssocID="{B8B04146-0DBB-4E8B-A192-B5A23BBC6356}" presName="parTx" presStyleLbl="node1" presStyleIdx="1" presStyleCnt="3">
        <dgm:presLayoutVars>
          <dgm:chMax val="0"/>
          <dgm:chPref val="0"/>
          <dgm:bulletEnabled val="1"/>
        </dgm:presLayoutVars>
      </dgm:prSet>
      <dgm:spPr/>
    </dgm:pt>
    <dgm:pt modelId="{BBD4E467-6D5E-405A-9B8F-E7BC58BD68B5}" type="pres">
      <dgm:prSet presAssocID="{B8B04146-0DBB-4E8B-A192-B5A23BBC6356}" presName="desTx" presStyleLbl="revTx" presStyleIdx="1" presStyleCnt="3">
        <dgm:presLayoutVars>
          <dgm:bulletEnabled val="1"/>
        </dgm:presLayoutVars>
      </dgm:prSet>
      <dgm:spPr/>
    </dgm:pt>
    <dgm:pt modelId="{C20B5A6F-34B2-4D63-9B34-1C7B9DD31241}" type="pres">
      <dgm:prSet presAssocID="{393C421B-ADD3-4F51-B3C6-EF9755EB1D2E}" presName="space" presStyleCnt="0"/>
      <dgm:spPr/>
    </dgm:pt>
    <dgm:pt modelId="{23E4AA79-3C82-4AFD-81EC-5327252E84D6}" type="pres">
      <dgm:prSet presAssocID="{D3B165F4-65C8-491E-9A9E-6B9FB0A83D46}" presName="composite" presStyleCnt="0"/>
      <dgm:spPr/>
    </dgm:pt>
    <dgm:pt modelId="{DC5ADB39-8B5E-474A-B14F-706BDADC04BF}" type="pres">
      <dgm:prSet presAssocID="{D3B165F4-65C8-491E-9A9E-6B9FB0A83D46}" presName="parTx" presStyleLbl="node1" presStyleIdx="2" presStyleCnt="3">
        <dgm:presLayoutVars>
          <dgm:chMax val="0"/>
          <dgm:chPref val="0"/>
          <dgm:bulletEnabled val="1"/>
        </dgm:presLayoutVars>
      </dgm:prSet>
      <dgm:spPr/>
    </dgm:pt>
    <dgm:pt modelId="{5405D7C7-08EA-4BD0-82C9-9E8D8F0E28AC}" type="pres">
      <dgm:prSet presAssocID="{D3B165F4-65C8-491E-9A9E-6B9FB0A83D46}" presName="desTx" presStyleLbl="revTx" presStyleIdx="2" presStyleCnt="3">
        <dgm:presLayoutVars>
          <dgm:bulletEnabled val="1"/>
        </dgm:presLayoutVars>
      </dgm:prSet>
      <dgm:spPr/>
    </dgm:pt>
  </dgm:ptLst>
  <dgm:cxnLst>
    <dgm:cxn modelId="{8E2A6410-17E5-4D5E-9AB5-9498B7DAAB6A}" type="presOf" srcId="{D0705B5E-B562-4966-8DE6-899BEE062743}" destId="{BBD4E467-6D5E-405A-9B8F-E7BC58BD68B5}" srcOrd="0" destOrd="0" presId="urn:microsoft.com/office/officeart/2005/8/layout/chevron1"/>
    <dgm:cxn modelId="{BECC7025-0BF2-40D1-94A3-B7C60557E06E}" type="presOf" srcId="{088D5915-917B-40EA-97EC-733EFDCF2062}" destId="{0379DB26-E713-4923-8163-8559BBFB75D4}" srcOrd="0" destOrd="0" presId="urn:microsoft.com/office/officeart/2005/8/layout/chevron1"/>
    <dgm:cxn modelId="{69517F28-67D8-42A5-BCEB-39719CFECAE8}" srcId="{A50E1937-E9C4-4989-9CC3-37280C1716BA}" destId="{B8B04146-0DBB-4E8B-A192-B5A23BBC6356}" srcOrd="1" destOrd="0" parTransId="{565365F9-4262-4F28-A5BD-C79CA5EA568D}" sibTransId="{393C421B-ADD3-4F51-B3C6-EF9755EB1D2E}"/>
    <dgm:cxn modelId="{7FA9AF46-725B-44E4-9735-2055B7530224}" type="presOf" srcId="{D3B165F4-65C8-491E-9A9E-6B9FB0A83D46}" destId="{DC5ADB39-8B5E-474A-B14F-706BDADC04BF}" srcOrd="0" destOrd="0" presId="urn:microsoft.com/office/officeart/2005/8/layout/chevron1"/>
    <dgm:cxn modelId="{CED31695-9957-4671-B76E-79AD481746DF}" type="presOf" srcId="{0037EC78-F65A-472C-BC2C-DEF167CB4988}" destId="{5405D7C7-08EA-4BD0-82C9-9E8D8F0E28AC}" srcOrd="0" destOrd="0" presId="urn:microsoft.com/office/officeart/2005/8/layout/chevron1"/>
    <dgm:cxn modelId="{1FEC2C9E-D312-433B-BEEA-8758D0624B2D}" srcId="{B8B04146-0DBB-4E8B-A192-B5A23BBC6356}" destId="{D0705B5E-B562-4966-8DE6-899BEE062743}" srcOrd="0" destOrd="0" parTransId="{3209803B-55BC-43D0-9E8A-FDD33FE30FCF}" sibTransId="{26A8BE36-4725-4D1A-AD4A-CB20930A30FA}"/>
    <dgm:cxn modelId="{AD6B0DA9-8AB2-48BE-A3C8-C95BA676616A}" srcId="{D3B165F4-65C8-491E-9A9E-6B9FB0A83D46}" destId="{0037EC78-F65A-472C-BC2C-DEF167CB4988}" srcOrd="0" destOrd="0" parTransId="{CBC40771-F212-41AC-A05A-75E40317494D}" sibTransId="{4138B338-5B36-4D34-986E-B04E91232E1B}"/>
    <dgm:cxn modelId="{4D8226BF-8E07-400F-A1C7-26669F8F37CC}" type="presOf" srcId="{B333D2B9-AE00-48DF-8B14-5AB5434BCEF4}" destId="{C6AF9A36-109C-4ACF-A6AA-49BE8AF266E5}" srcOrd="0" destOrd="0" presId="urn:microsoft.com/office/officeart/2005/8/layout/chevron1"/>
    <dgm:cxn modelId="{3F816DC7-9DBD-4503-9AC6-7C3D76DF02AE}" srcId="{A50E1937-E9C4-4989-9CC3-37280C1716BA}" destId="{B333D2B9-AE00-48DF-8B14-5AB5434BCEF4}" srcOrd="0" destOrd="0" parTransId="{4761168A-7C01-4801-8F13-0E6779608E75}" sibTransId="{07BE4C50-C7D7-4B80-8EC0-341CE1352E3B}"/>
    <dgm:cxn modelId="{98FAE2CC-1171-4DA8-9B80-EBA1FA6DC6ED}" srcId="{A50E1937-E9C4-4989-9CC3-37280C1716BA}" destId="{D3B165F4-65C8-491E-9A9E-6B9FB0A83D46}" srcOrd="2" destOrd="0" parTransId="{B76377B1-3853-4C2F-B911-A2F2735B8564}" sibTransId="{6C59F5E9-74DC-4EF4-B794-A34DB6C56D78}"/>
    <dgm:cxn modelId="{AA09AFF7-BF5C-401E-9E71-AC52287FD34D}" type="presOf" srcId="{B8B04146-0DBB-4E8B-A192-B5A23BBC6356}" destId="{F464F69B-D8A1-46D7-AC09-0CF467703A5C}" srcOrd="0" destOrd="0" presId="urn:microsoft.com/office/officeart/2005/8/layout/chevron1"/>
    <dgm:cxn modelId="{19CDEAF9-237B-48F5-AA54-6C5FE3B1398F}" srcId="{B333D2B9-AE00-48DF-8B14-5AB5434BCEF4}" destId="{088D5915-917B-40EA-97EC-733EFDCF2062}" srcOrd="0" destOrd="0" parTransId="{153DCBFE-C16B-49DE-ADA9-4084415E622A}" sibTransId="{074BCF7E-3E03-4938-85A9-DC709BB25EE9}"/>
    <dgm:cxn modelId="{B89361FC-71D2-4467-BEC0-54AD6C72DC3D}" type="presOf" srcId="{A50E1937-E9C4-4989-9CC3-37280C1716BA}" destId="{1FD7D613-C760-486E-BEC6-56D009C70304}" srcOrd="0" destOrd="0" presId="urn:microsoft.com/office/officeart/2005/8/layout/chevron1"/>
    <dgm:cxn modelId="{284DDA14-697D-4C80-8BA4-FF13CCA68593}" type="presParOf" srcId="{1FD7D613-C760-486E-BEC6-56D009C70304}" destId="{E3BC729A-B520-4855-A571-14DAC24429CD}" srcOrd="0" destOrd="0" presId="urn:microsoft.com/office/officeart/2005/8/layout/chevron1"/>
    <dgm:cxn modelId="{C440F999-1109-4B1A-8D5C-FB2A7A8A4B13}" type="presParOf" srcId="{E3BC729A-B520-4855-A571-14DAC24429CD}" destId="{C6AF9A36-109C-4ACF-A6AA-49BE8AF266E5}" srcOrd="0" destOrd="0" presId="urn:microsoft.com/office/officeart/2005/8/layout/chevron1"/>
    <dgm:cxn modelId="{C4FB5A75-0A40-452F-A143-8130129975AD}" type="presParOf" srcId="{E3BC729A-B520-4855-A571-14DAC24429CD}" destId="{0379DB26-E713-4923-8163-8559BBFB75D4}" srcOrd="1" destOrd="0" presId="urn:microsoft.com/office/officeart/2005/8/layout/chevron1"/>
    <dgm:cxn modelId="{14CC274F-379C-4F4D-94FE-3CA9E0EA38D8}" type="presParOf" srcId="{1FD7D613-C760-486E-BEC6-56D009C70304}" destId="{3AC2D81A-6703-4F26-AEF2-2AD9ED812FE5}" srcOrd="1" destOrd="0" presId="urn:microsoft.com/office/officeart/2005/8/layout/chevron1"/>
    <dgm:cxn modelId="{ACEE0B77-194D-4D6B-A4A6-1C77FCEE6CE7}" type="presParOf" srcId="{1FD7D613-C760-486E-BEC6-56D009C70304}" destId="{31F7F0AC-9337-4440-BE36-FA8778BF5349}" srcOrd="2" destOrd="0" presId="urn:microsoft.com/office/officeart/2005/8/layout/chevron1"/>
    <dgm:cxn modelId="{E1FB9569-5A1F-49CE-86DE-BBDE75A2CA0E}" type="presParOf" srcId="{31F7F0AC-9337-4440-BE36-FA8778BF5349}" destId="{F464F69B-D8A1-46D7-AC09-0CF467703A5C}" srcOrd="0" destOrd="0" presId="urn:microsoft.com/office/officeart/2005/8/layout/chevron1"/>
    <dgm:cxn modelId="{298396EB-F937-4017-AA73-44283F282C8E}" type="presParOf" srcId="{31F7F0AC-9337-4440-BE36-FA8778BF5349}" destId="{BBD4E467-6D5E-405A-9B8F-E7BC58BD68B5}" srcOrd="1" destOrd="0" presId="urn:microsoft.com/office/officeart/2005/8/layout/chevron1"/>
    <dgm:cxn modelId="{964F13AF-FBDD-4979-B6B8-0BCE9708847D}" type="presParOf" srcId="{1FD7D613-C760-486E-BEC6-56D009C70304}" destId="{C20B5A6F-34B2-4D63-9B34-1C7B9DD31241}" srcOrd="3" destOrd="0" presId="urn:microsoft.com/office/officeart/2005/8/layout/chevron1"/>
    <dgm:cxn modelId="{7A4A5613-A436-460D-99DB-7939DFD8F6E0}" type="presParOf" srcId="{1FD7D613-C760-486E-BEC6-56D009C70304}" destId="{23E4AA79-3C82-4AFD-81EC-5327252E84D6}" srcOrd="4" destOrd="0" presId="urn:microsoft.com/office/officeart/2005/8/layout/chevron1"/>
    <dgm:cxn modelId="{7943329F-C9DC-4DD3-88A2-873D8A7EC6CA}" type="presParOf" srcId="{23E4AA79-3C82-4AFD-81EC-5327252E84D6}" destId="{DC5ADB39-8B5E-474A-B14F-706BDADC04BF}" srcOrd="0" destOrd="0" presId="urn:microsoft.com/office/officeart/2005/8/layout/chevron1"/>
    <dgm:cxn modelId="{F165494D-8A58-41BF-8F9E-E7808DB6FBDA}" type="presParOf" srcId="{23E4AA79-3C82-4AFD-81EC-5327252E84D6}" destId="{5405D7C7-08EA-4BD0-82C9-9E8D8F0E28A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D5368-A674-4F76-9443-D7EFC8975FF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EF7D9672-B38C-4738-BE97-47A9FA215CE4}">
      <dgm:prSet phldrT="[Text]"/>
      <dgm:spPr/>
      <dgm:t>
        <a:bodyPr/>
        <a:lstStyle/>
        <a:p>
          <a:r>
            <a:rPr lang="en-US" dirty="0"/>
            <a:t>SNAP</a:t>
          </a:r>
        </a:p>
      </dgm:t>
    </dgm:pt>
    <dgm:pt modelId="{7DB353D2-B318-44FD-97C3-9CEB2BD84503}" type="parTrans" cxnId="{64687141-9B1D-4CCB-B7B3-9D2597FAB71C}">
      <dgm:prSet/>
      <dgm:spPr/>
      <dgm:t>
        <a:bodyPr/>
        <a:lstStyle/>
        <a:p>
          <a:endParaRPr lang="en-US"/>
        </a:p>
      </dgm:t>
    </dgm:pt>
    <dgm:pt modelId="{21C60DCE-7D74-4808-A0AA-13C0A4D725A3}" type="sibTrans" cxnId="{64687141-9B1D-4CCB-B7B3-9D2597FAB71C}">
      <dgm:prSet/>
      <dgm:spPr/>
      <dgm:t>
        <a:bodyPr/>
        <a:lstStyle/>
        <a:p>
          <a:endParaRPr lang="en-US"/>
        </a:p>
      </dgm:t>
    </dgm:pt>
    <dgm:pt modelId="{1C0AC01A-8E72-4E7D-BF50-FF3816A72041}">
      <dgm:prSet phldrT="[Text]"/>
      <dgm:spPr/>
      <dgm:t>
        <a:bodyPr/>
        <a:lstStyle/>
        <a:p>
          <a:r>
            <a:rPr lang="en-US" dirty="0"/>
            <a:t>College Students</a:t>
          </a:r>
        </a:p>
      </dgm:t>
    </dgm:pt>
    <dgm:pt modelId="{31720C3F-7CC0-414D-9161-AD6E00493D7C}" type="parTrans" cxnId="{710787D2-BE57-414E-9B33-07B93585BA85}">
      <dgm:prSet/>
      <dgm:spPr/>
      <dgm:t>
        <a:bodyPr/>
        <a:lstStyle/>
        <a:p>
          <a:endParaRPr lang="en-US"/>
        </a:p>
      </dgm:t>
    </dgm:pt>
    <dgm:pt modelId="{3C8ED4EE-1BA9-48B0-B165-CD522E378C2C}" type="sibTrans" cxnId="{710787D2-BE57-414E-9B33-07B93585BA85}">
      <dgm:prSet/>
      <dgm:spPr/>
      <dgm:t>
        <a:bodyPr/>
        <a:lstStyle/>
        <a:p>
          <a:endParaRPr lang="en-US"/>
        </a:p>
      </dgm:t>
    </dgm:pt>
    <dgm:pt modelId="{AB2C87AC-3727-48B8-AEB7-67C923C36E5D}" type="pres">
      <dgm:prSet presAssocID="{83AD5368-A674-4F76-9443-D7EFC8975FF8}" presName="compositeShape" presStyleCnt="0">
        <dgm:presLayoutVars>
          <dgm:chMax val="2"/>
          <dgm:dir/>
          <dgm:resizeHandles val="exact"/>
        </dgm:presLayoutVars>
      </dgm:prSet>
      <dgm:spPr/>
    </dgm:pt>
    <dgm:pt modelId="{85B322B9-6D58-493E-ADD9-21F87C89CAC8}" type="pres">
      <dgm:prSet presAssocID="{83AD5368-A674-4F76-9443-D7EFC8975FF8}" presName="ribbon" presStyleLbl="node1" presStyleIdx="0" presStyleCnt="1"/>
      <dgm:spPr/>
    </dgm:pt>
    <dgm:pt modelId="{28BBD545-01B8-4685-A483-A6099EB0F51D}" type="pres">
      <dgm:prSet presAssocID="{83AD5368-A674-4F76-9443-D7EFC8975FF8}" presName="leftArrowText" presStyleLbl="node1" presStyleIdx="0" presStyleCnt="1">
        <dgm:presLayoutVars>
          <dgm:chMax val="0"/>
          <dgm:bulletEnabled val="1"/>
        </dgm:presLayoutVars>
      </dgm:prSet>
      <dgm:spPr/>
    </dgm:pt>
    <dgm:pt modelId="{EDCF26BD-208E-48FC-8E69-C4CEBB0D4692}" type="pres">
      <dgm:prSet presAssocID="{83AD5368-A674-4F76-9443-D7EFC8975FF8}" presName="rightArrowText" presStyleLbl="node1" presStyleIdx="0" presStyleCnt="1">
        <dgm:presLayoutVars>
          <dgm:chMax val="0"/>
          <dgm:bulletEnabled val="1"/>
        </dgm:presLayoutVars>
      </dgm:prSet>
      <dgm:spPr/>
    </dgm:pt>
  </dgm:ptLst>
  <dgm:cxnLst>
    <dgm:cxn modelId="{298DF512-E549-40E2-B5CB-2698332A7450}" type="presOf" srcId="{EF7D9672-B38C-4738-BE97-47A9FA215CE4}" destId="{28BBD545-01B8-4685-A483-A6099EB0F51D}" srcOrd="0" destOrd="0" presId="urn:microsoft.com/office/officeart/2005/8/layout/arrow6"/>
    <dgm:cxn modelId="{64687141-9B1D-4CCB-B7B3-9D2597FAB71C}" srcId="{83AD5368-A674-4F76-9443-D7EFC8975FF8}" destId="{EF7D9672-B38C-4738-BE97-47A9FA215CE4}" srcOrd="0" destOrd="0" parTransId="{7DB353D2-B318-44FD-97C3-9CEB2BD84503}" sibTransId="{21C60DCE-7D74-4808-A0AA-13C0A4D725A3}"/>
    <dgm:cxn modelId="{C0CB8F73-7F7A-4BFD-96D1-616FD633B625}" type="presOf" srcId="{83AD5368-A674-4F76-9443-D7EFC8975FF8}" destId="{AB2C87AC-3727-48B8-AEB7-67C923C36E5D}" srcOrd="0" destOrd="0" presId="urn:microsoft.com/office/officeart/2005/8/layout/arrow6"/>
    <dgm:cxn modelId="{710787D2-BE57-414E-9B33-07B93585BA85}" srcId="{83AD5368-A674-4F76-9443-D7EFC8975FF8}" destId="{1C0AC01A-8E72-4E7D-BF50-FF3816A72041}" srcOrd="1" destOrd="0" parTransId="{31720C3F-7CC0-414D-9161-AD6E00493D7C}" sibTransId="{3C8ED4EE-1BA9-48B0-B165-CD522E378C2C}"/>
    <dgm:cxn modelId="{09C3EFF9-BC02-4085-B92F-913C68526C76}" type="presOf" srcId="{1C0AC01A-8E72-4E7D-BF50-FF3816A72041}" destId="{EDCF26BD-208E-48FC-8E69-C4CEBB0D4692}" srcOrd="0" destOrd="0" presId="urn:microsoft.com/office/officeart/2005/8/layout/arrow6"/>
    <dgm:cxn modelId="{3F2E5B2C-93D6-4094-B15C-6D2FCC09F5FC}" type="presParOf" srcId="{AB2C87AC-3727-48B8-AEB7-67C923C36E5D}" destId="{85B322B9-6D58-493E-ADD9-21F87C89CAC8}" srcOrd="0" destOrd="0" presId="urn:microsoft.com/office/officeart/2005/8/layout/arrow6"/>
    <dgm:cxn modelId="{84A2FF07-294B-482C-9EA7-8D6B8529D609}" type="presParOf" srcId="{AB2C87AC-3727-48B8-AEB7-67C923C36E5D}" destId="{28BBD545-01B8-4685-A483-A6099EB0F51D}" srcOrd="1" destOrd="0" presId="urn:microsoft.com/office/officeart/2005/8/layout/arrow6"/>
    <dgm:cxn modelId="{29CDDAF8-4AEA-4534-AD20-98A0CD96CB22}" type="presParOf" srcId="{AB2C87AC-3727-48B8-AEB7-67C923C36E5D}" destId="{EDCF26BD-208E-48FC-8E69-C4CEBB0D469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A2A91-9D1E-4084-B0AD-8416E05C065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88555E6-D20B-4C90-9B0E-ED4707802096}">
      <dgm:prSet phldrT="[Text]"/>
      <dgm:spPr/>
      <dgm:t>
        <a:bodyPr/>
        <a:lstStyle/>
        <a:p>
          <a:r>
            <a:rPr lang="en-US" dirty="0"/>
            <a:t>Addressing Food Insecurity among College Students</a:t>
          </a:r>
        </a:p>
      </dgm:t>
    </dgm:pt>
    <dgm:pt modelId="{61228162-E7D0-4A86-8795-2747920EB2FC}" type="parTrans" cxnId="{6C8FF6ED-AD44-406B-9E87-112677FA5718}">
      <dgm:prSet/>
      <dgm:spPr/>
      <dgm:t>
        <a:bodyPr/>
        <a:lstStyle/>
        <a:p>
          <a:endParaRPr lang="en-US"/>
        </a:p>
      </dgm:t>
    </dgm:pt>
    <dgm:pt modelId="{ECB70BAC-B312-471F-930B-F642F6554C55}" type="sibTrans" cxnId="{6C8FF6ED-AD44-406B-9E87-112677FA5718}">
      <dgm:prSet/>
      <dgm:spPr/>
      <dgm:t>
        <a:bodyPr/>
        <a:lstStyle/>
        <a:p>
          <a:endParaRPr lang="en-US"/>
        </a:p>
      </dgm:t>
    </dgm:pt>
    <dgm:pt modelId="{11FA17D8-6325-4EFE-86D6-76ADFC92DDF8}">
      <dgm:prSet phldrT="[Text]"/>
      <dgm:spPr/>
      <dgm:t>
        <a:bodyPr/>
        <a:lstStyle/>
        <a:p>
          <a:r>
            <a:rPr lang="en-US" dirty="0"/>
            <a:t>Improving Skills of SNAP Participants</a:t>
          </a:r>
        </a:p>
      </dgm:t>
    </dgm:pt>
    <dgm:pt modelId="{5B3106CF-0563-46B2-9F08-BBE0313BE674}" type="parTrans" cxnId="{34360DFF-1AEA-4B9F-B7A8-919DDC61E13A}">
      <dgm:prSet/>
      <dgm:spPr/>
      <dgm:t>
        <a:bodyPr/>
        <a:lstStyle/>
        <a:p>
          <a:endParaRPr lang="en-US"/>
        </a:p>
      </dgm:t>
    </dgm:pt>
    <dgm:pt modelId="{2CB577D0-CBE8-4FD0-9CB7-01B48F1A4A8C}" type="sibTrans" cxnId="{34360DFF-1AEA-4B9F-B7A8-919DDC61E13A}">
      <dgm:prSet/>
      <dgm:spPr/>
      <dgm:t>
        <a:bodyPr/>
        <a:lstStyle/>
        <a:p>
          <a:endParaRPr lang="en-US"/>
        </a:p>
      </dgm:t>
    </dgm:pt>
    <dgm:pt modelId="{DA3ECEB2-6F93-4F2E-B91E-4BD6E0FFA5EE}">
      <dgm:prSet phldrT="[Text]"/>
      <dgm:spPr/>
      <dgm:t>
        <a:bodyPr/>
        <a:lstStyle/>
        <a:p>
          <a:r>
            <a:rPr lang="en-US" dirty="0"/>
            <a:t>Preparing a Skilled Workforce</a:t>
          </a:r>
        </a:p>
      </dgm:t>
    </dgm:pt>
    <dgm:pt modelId="{0FE8909E-9922-495D-B37F-7CA93F357745}" type="sibTrans" cxnId="{5336DDCA-861B-4CE2-8991-DA4FA8540904}">
      <dgm:prSet/>
      <dgm:spPr/>
      <dgm:t>
        <a:bodyPr/>
        <a:lstStyle/>
        <a:p>
          <a:endParaRPr lang="en-US"/>
        </a:p>
      </dgm:t>
    </dgm:pt>
    <dgm:pt modelId="{6FD8D7BC-B472-4C44-928A-82C6A95A3DC8}" type="parTrans" cxnId="{5336DDCA-861B-4CE2-8991-DA4FA8540904}">
      <dgm:prSet/>
      <dgm:spPr/>
      <dgm:t>
        <a:bodyPr/>
        <a:lstStyle/>
        <a:p>
          <a:endParaRPr lang="en-US"/>
        </a:p>
      </dgm:t>
    </dgm:pt>
    <dgm:pt modelId="{7F8393B6-53E5-4320-A4E7-94B2A05AE905}" type="pres">
      <dgm:prSet presAssocID="{DABA2A91-9D1E-4084-B0AD-8416E05C0658}" presName="compositeShape" presStyleCnt="0">
        <dgm:presLayoutVars>
          <dgm:chMax val="7"/>
          <dgm:dir/>
          <dgm:resizeHandles val="exact"/>
        </dgm:presLayoutVars>
      </dgm:prSet>
      <dgm:spPr/>
    </dgm:pt>
    <dgm:pt modelId="{06BA038D-1895-4406-A909-34AD62919C65}" type="pres">
      <dgm:prSet presAssocID="{788555E6-D20B-4C90-9B0E-ED4707802096}" presName="circ1" presStyleLbl="vennNode1" presStyleIdx="0" presStyleCnt="3"/>
      <dgm:spPr/>
    </dgm:pt>
    <dgm:pt modelId="{FF5FD791-1333-4A73-87A4-3F1BDA690078}" type="pres">
      <dgm:prSet presAssocID="{788555E6-D20B-4C90-9B0E-ED4707802096}" presName="circ1Tx" presStyleLbl="revTx" presStyleIdx="0" presStyleCnt="0">
        <dgm:presLayoutVars>
          <dgm:chMax val="0"/>
          <dgm:chPref val="0"/>
          <dgm:bulletEnabled val="1"/>
        </dgm:presLayoutVars>
      </dgm:prSet>
      <dgm:spPr/>
    </dgm:pt>
    <dgm:pt modelId="{A96C26E8-6758-4C08-AC3E-062441F89657}" type="pres">
      <dgm:prSet presAssocID="{11FA17D8-6325-4EFE-86D6-76ADFC92DDF8}" presName="circ2" presStyleLbl="vennNode1" presStyleIdx="1" presStyleCnt="3"/>
      <dgm:spPr/>
    </dgm:pt>
    <dgm:pt modelId="{7308FAF8-DCF1-48C3-B10B-1B946C225A8A}" type="pres">
      <dgm:prSet presAssocID="{11FA17D8-6325-4EFE-86D6-76ADFC92DDF8}" presName="circ2Tx" presStyleLbl="revTx" presStyleIdx="0" presStyleCnt="0">
        <dgm:presLayoutVars>
          <dgm:chMax val="0"/>
          <dgm:chPref val="0"/>
          <dgm:bulletEnabled val="1"/>
        </dgm:presLayoutVars>
      </dgm:prSet>
      <dgm:spPr/>
    </dgm:pt>
    <dgm:pt modelId="{DE926557-8E3D-4315-B900-ECE7A1EF1A0D}" type="pres">
      <dgm:prSet presAssocID="{DA3ECEB2-6F93-4F2E-B91E-4BD6E0FFA5EE}" presName="circ3" presStyleLbl="vennNode1" presStyleIdx="2" presStyleCnt="3"/>
      <dgm:spPr/>
    </dgm:pt>
    <dgm:pt modelId="{531D2782-BC72-4ABE-A5B9-377E9CF99B29}" type="pres">
      <dgm:prSet presAssocID="{DA3ECEB2-6F93-4F2E-B91E-4BD6E0FFA5EE}" presName="circ3Tx" presStyleLbl="revTx" presStyleIdx="0" presStyleCnt="0">
        <dgm:presLayoutVars>
          <dgm:chMax val="0"/>
          <dgm:chPref val="0"/>
          <dgm:bulletEnabled val="1"/>
        </dgm:presLayoutVars>
      </dgm:prSet>
      <dgm:spPr/>
    </dgm:pt>
  </dgm:ptLst>
  <dgm:cxnLst>
    <dgm:cxn modelId="{D48AF023-68ED-41B0-9543-DE3EB91EE34C}" type="presOf" srcId="{788555E6-D20B-4C90-9B0E-ED4707802096}" destId="{06BA038D-1895-4406-A909-34AD62919C65}" srcOrd="0" destOrd="0" presId="urn:microsoft.com/office/officeart/2005/8/layout/venn1"/>
    <dgm:cxn modelId="{4BA43F62-9AA7-4FC9-B5F5-2A0F959DF238}" type="presOf" srcId="{788555E6-D20B-4C90-9B0E-ED4707802096}" destId="{FF5FD791-1333-4A73-87A4-3F1BDA690078}" srcOrd="1" destOrd="0" presId="urn:microsoft.com/office/officeart/2005/8/layout/venn1"/>
    <dgm:cxn modelId="{B8E0AE95-196E-4A67-9664-9A7FFCB19D69}" type="presOf" srcId="{11FA17D8-6325-4EFE-86D6-76ADFC92DDF8}" destId="{A96C26E8-6758-4C08-AC3E-062441F89657}" srcOrd="0" destOrd="0" presId="urn:microsoft.com/office/officeart/2005/8/layout/venn1"/>
    <dgm:cxn modelId="{DC05F899-410E-43AC-B3F4-DB96F158FE63}" type="presOf" srcId="{11FA17D8-6325-4EFE-86D6-76ADFC92DDF8}" destId="{7308FAF8-DCF1-48C3-B10B-1B946C225A8A}" srcOrd="1" destOrd="0" presId="urn:microsoft.com/office/officeart/2005/8/layout/venn1"/>
    <dgm:cxn modelId="{5336DDCA-861B-4CE2-8991-DA4FA8540904}" srcId="{DABA2A91-9D1E-4084-B0AD-8416E05C0658}" destId="{DA3ECEB2-6F93-4F2E-B91E-4BD6E0FFA5EE}" srcOrd="2" destOrd="0" parTransId="{6FD8D7BC-B472-4C44-928A-82C6A95A3DC8}" sibTransId="{0FE8909E-9922-495D-B37F-7CA93F357745}"/>
    <dgm:cxn modelId="{037605CB-99FB-4480-89A6-EECB19E84E03}" type="presOf" srcId="{DA3ECEB2-6F93-4F2E-B91E-4BD6E0FFA5EE}" destId="{531D2782-BC72-4ABE-A5B9-377E9CF99B29}" srcOrd="1" destOrd="0" presId="urn:microsoft.com/office/officeart/2005/8/layout/venn1"/>
    <dgm:cxn modelId="{6C8FF6ED-AD44-406B-9E87-112677FA5718}" srcId="{DABA2A91-9D1E-4084-B0AD-8416E05C0658}" destId="{788555E6-D20B-4C90-9B0E-ED4707802096}" srcOrd="0" destOrd="0" parTransId="{61228162-E7D0-4A86-8795-2747920EB2FC}" sibTransId="{ECB70BAC-B312-471F-930B-F642F6554C55}"/>
    <dgm:cxn modelId="{DDC968F2-757F-4424-B406-35F4A6B6803A}" type="presOf" srcId="{DA3ECEB2-6F93-4F2E-B91E-4BD6E0FFA5EE}" destId="{DE926557-8E3D-4315-B900-ECE7A1EF1A0D}" srcOrd="0" destOrd="0" presId="urn:microsoft.com/office/officeart/2005/8/layout/venn1"/>
    <dgm:cxn modelId="{2BA54BFC-7B7E-4994-A1D9-80D77B2A03E0}" type="presOf" srcId="{DABA2A91-9D1E-4084-B0AD-8416E05C0658}" destId="{7F8393B6-53E5-4320-A4E7-94B2A05AE905}" srcOrd="0" destOrd="0" presId="urn:microsoft.com/office/officeart/2005/8/layout/venn1"/>
    <dgm:cxn modelId="{34360DFF-1AEA-4B9F-B7A8-919DDC61E13A}" srcId="{DABA2A91-9D1E-4084-B0AD-8416E05C0658}" destId="{11FA17D8-6325-4EFE-86D6-76ADFC92DDF8}" srcOrd="1" destOrd="0" parTransId="{5B3106CF-0563-46B2-9F08-BBE0313BE674}" sibTransId="{2CB577D0-CBE8-4FD0-9CB7-01B48F1A4A8C}"/>
    <dgm:cxn modelId="{14E4889B-6858-4CD5-93A3-39026662DA73}" type="presParOf" srcId="{7F8393B6-53E5-4320-A4E7-94B2A05AE905}" destId="{06BA038D-1895-4406-A909-34AD62919C65}" srcOrd="0" destOrd="0" presId="urn:microsoft.com/office/officeart/2005/8/layout/venn1"/>
    <dgm:cxn modelId="{37D6C35B-92A4-42CF-A4A6-86801F1622AB}" type="presParOf" srcId="{7F8393B6-53E5-4320-A4E7-94B2A05AE905}" destId="{FF5FD791-1333-4A73-87A4-3F1BDA690078}" srcOrd="1" destOrd="0" presId="urn:microsoft.com/office/officeart/2005/8/layout/venn1"/>
    <dgm:cxn modelId="{19D13B19-4DE6-4772-9BC5-39CFF91C9595}" type="presParOf" srcId="{7F8393B6-53E5-4320-A4E7-94B2A05AE905}" destId="{A96C26E8-6758-4C08-AC3E-062441F89657}" srcOrd="2" destOrd="0" presId="urn:microsoft.com/office/officeart/2005/8/layout/venn1"/>
    <dgm:cxn modelId="{FBCAAEE6-D11F-4274-B442-986D63F2119F}" type="presParOf" srcId="{7F8393B6-53E5-4320-A4E7-94B2A05AE905}" destId="{7308FAF8-DCF1-48C3-B10B-1B946C225A8A}" srcOrd="3" destOrd="0" presId="urn:microsoft.com/office/officeart/2005/8/layout/venn1"/>
    <dgm:cxn modelId="{58A4710F-1ADB-4783-A648-83E54802E01C}" type="presParOf" srcId="{7F8393B6-53E5-4320-A4E7-94B2A05AE905}" destId="{DE926557-8E3D-4315-B900-ECE7A1EF1A0D}" srcOrd="4" destOrd="0" presId="urn:microsoft.com/office/officeart/2005/8/layout/venn1"/>
    <dgm:cxn modelId="{66D1A9C4-E7DA-4348-94AC-6586E30C1230}" type="presParOf" srcId="{7F8393B6-53E5-4320-A4E7-94B2A05AE905}" destId="{531D2782-BC72-4ABE-A5B9-377E9CF99B2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8237F-3046-411F-BA3D-5238FA28EBB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F063C221-1CC8-493C-A1C1-C0D1EA05DD72}">
      <dgm:prSet phldrT="[Text]" custT="1"/>
      <dgm:spPr/>
      <dgm:t>
        <a:bodyPr/>
        <a:lstStyle/>
        <a:p>
          <a:r>
            <a:rPr lang="en-US" sz="1600" b="0" dirty="0">
              <a:latin typeface="Segoe UI" panose="020B0502040204020203" pitchFamily="34" charset="0"/>
              <a:ea typeface="Segoe UI" panose="020B0502040204020203" pitchFamily="34" charset="0"/>
              <a:cs typeface="Segoe UI" panose="020B0502040204020203" pitchFamily="34" charset="0"/>
            </a:rPr>
            <a:t>Federal</a:t>
          </a:r>
          <a:r>
            <a:rPr lang="en-US" sz="1800" b="0" dirty="0">
              <a:latin typeface="Segoe UI" panose="020B0502040204020203" pitchFamily="34" charset="0"/>
              <a:ea typeface="Segoe UI" panose="020B0502040204020203" pitchFamily="34" charset="0"/>
              <a:cs typeface="Segoe UI" panose="020B0502040204020203" pitchFamily="34" charset="0"/>
            </a:rPr>
            <a:t> </a:t>
          </a:r>
          <a:r>
            <a:rPr lang="en-US" sz="1600" b="0" dirty="0">
              <a:latin typeface="Segoe UI" panose="020B0502040204020203" pitchFamily="34" charset="0"/>
              <a:ea typeface="Segoe UI" panose="020B0502040204020203" pitchFamily="34" charset="0"/>
              <a:cs typeface="Segoe UI" panose="020B0502040204020203" pitchFamily="34" charset="0"/>
            </a:rPr>
            <a:t>SNAP E&amp;T Funding</a:t>
          </a:r>
        </a:p>
      </dgm:t>
    </dgm:pt>
    <dgm:pt modelId="{BF1E82D4-F8FC-4BAF-BFAF-21F26009109C}" type="parTrans" cxnId="{52FA51F5-8163-4744-BA13-18FDE70886BE}">
      <dgm:prSet/>
      <dgm:spPr/>
      <dgm:t>
        <a:bodyPr/>
        <a:lstStyle/>
        <a:p>
          <a:endParaRPr lang="en-US"/>
        </a:p>
      </dgm:t>
    </dgm:pt>
    <dgm:pt modelId="{D5A0F8C3-1CED-4DCE-B19A-595C695BFC08}" type="sibTrans" cxnId="{52FA51F5-8163-4744-BA13-18FDE70886BE}">
      <dgm:prSet/>
      <dgm:spPr/>
      <dgm:t>
        <a:bodyPr/>
        <a:lstStyle/>
        <a:p>
          <a:endParaRPr lang="en-US"/>
        </a:p>
      </dgm:t>
    </dgm:pt>
    <dgm:pt modelId="{4E8BA491-121D-4CF1-8549-BB1A60C8AAAC}">
      <dgm:prSet phldrT="[Text]" custT="1"/>
      <dgm:spPr>
        <a:solidFill>
          <a:srgbClr val="92D050"/>
        </a:solidFill>
      </dgm:spPr>
      <dgm:t>
        <a:bodyPr/>
        <a:lstStyle/>
        <a:p>
          <a:r>
            <a:rPr lang="en-US" sz="1800" b="0" dirty="0">
              <a:latin typeface="Segoe UI" panose="020B0502040204020203" pitchFamily="34" charset="0"/>
              <a:ea typeface="Segoe UI" panose="020B0502040204020203" pitchFamily="34" charset="0"/>
              <a:cs typeface="Segoe UI" panose="020B0502040204020203" pitchFamily="34" charset="0"/>
            </a:rPr>
            <a:t>50-50 Funds</a:t>
          </a:r>
        </a:p>
      </dgm:t>
    </dgm:pt>
    <dgm:pt modelId="{88FD7B24-826C-4F38-9E9D-F771C20381C3}" type="parTrans" cxnId="{71CDBD58-47CF-478A-9C1E-B6201C7CDF9C}">
      <dgm:prSet/>
      <dgm:spPr/>
      <dgm:t>
        <a:bodyPr/>
        <a:lstStyle/>
        <a:p>
          <a:endParaRPr lang="en-US"/>
        </a:p>
      </dgm:t>
    </dgm:pt>
    <dgm:pt modelId="{A010CAD5-1C5C-4446-B631-6E7230D7CEB0}" type="sibTrans" cxnId="{71CDBD58-47CF-478A-9C1E-B6201C7CDF9C}">
      <dgm:prSet/>
      <dgm:spPr/>
      <dgm:t>
        <a:bodyPr/>
        <a:lstStyle/>
        <a:p>
          <a:endParaRPr lang="en-US"/>
        </a:p>
      </dgm:t>
    </dgm:pt>
    <dgm:pt modelId="{01D597D6-11A6-41D4-AA13-5EA46DA9BB3C}">
      <dgm:prSet phldrT="[Text]" custT="1"/>
      <dgm:spPr>
        <a:solidFill>
          <a:srgbClr val="92D050"/>
        </a:solidFill>
      </dgm:spPr>
      <dgm:t>
        <a:bodyPr/>
        <a:lstStyle/>
        <a:p>
          <a:r>
            <a:rPr lang="en-US" sz="1600" b="0" dirty="0">
              <a:latin typeface="Segoe UI" panose="020B0502040204020203" pitchFamily="34" charset="0"/>
              <a:ea typeface="Segoe UI" panose="020B0502040204020203" pitchFamily="34" charset="0"/>
              <a:cs typeface="Segoe UI" panose="020B0502040204020203" pitchFamily="34" charset="0"/>
            </a:rPr>
            <a:t>Participant Reimbursements</a:t>
          </a:r>
        </a:p>
      </dgm:t>
    </dgm:pt>
    <dgm:pt modelId="{7B091603-A8E8-4E0E-8948-3951941203F2}" type="parTrans" cxnId="{01BC048A-AC83-432C-96D5-82282655ED3B}">
      <dgm:prSet/>
      <dgm:spPr/>
      <dgm:t>
        <a:bodyPr/>
        <a:lstStyle/>
        <a:p>
          <a:endParaRPr lang="en-US"/>
        </a:p>
      </dgm:t>
    </dgm:pt>
    <dgm:pt modelId="{7871D402-9A14-4CFC-8D24-E2FF5B2FE17F}" type="sibTrans" cxnId="{01BC048A-AC83-432C-96D5-82282655ED3B}">
      <dgm:prSet/>
      <dgm:spPr/>
      <dgm:t>
        <a:bodyPr/>
        <a:lstStyle/>
        <a:p>
          <a:endParaRPr lang="en-US"/>
        </a:p>
      </dgm:t>
    </dgm:pt>
    <dgm:pt modelId="{A1B93608-BEA8-43A0-9931-0ABE15B1E09B}">
      <dgm:prSet phldrT="[Text]" custT="1"/>
      <dgm:spPr>
        <a:solidFill>
          <a:srgbClr val="92D050"/>
        </a:solidFill>
      </dgm:spPr>
      <dgm:t>
        <a:bodyPr/>
        <a:lstStyle/>
        <a:p>
          <a:r>
            <a:rPr lang="en-US" sz="1600" b="0" dirty="0">
              <a:latin typeface="Segoe UI" panose="020B0502040204020203" pitchFamily="34" charset="0"/>
              <a:ea typeface="Segoe UI" panose="020B0502040204020203" pitchFamily="34" charset="0"/>
              <a:cs typeface="Segoe UI" panose="020B0502040204020203" pitchFamily="34" charset="0"/>
            </a:rPr>
            <a:t>Administrative Reimbursements</a:t>
          </a:r>
        </a:p>
      </dgm:t>
    </dgm:pt>
    <dgm:pt modelId="{AD7A3B2C-53FA-49E5-B946-8243F066CCED}" type="parTrans" cxnId="{F95D24C8-39D6-4AAB-B9BC-8E156C604870}">
      <dgm:prSet/>
      <dgm:spPr/>
      <dgm:t>
        <a:bodyPr/>
        <a:lstStyle/>
        <a:p>
          <a:endParaRPr lang="en-US"/>
        </a:p>
      </dgm:t>
    </dgm:pt>
    <dgm:pt modelId="{6A75AB82-84B3-4C0C-AFE8-66EDB0477F08}" type="sibTrans" cxnId="{F95D24C8-39D6-4AAB-B9BC-8E156C604870}">
      <dgm:prSet/>
      <dgm:spPr/>
      <dgm:t>
        <a:bodyPr/>
        <a:lstStyle/>
        <a:p>
          <a:endParaRPr lang="en-US"/>
        </a:p>
      </dgm:t>
    </dgm:pt>
    <dgm:pt modelId="{81B5C73D-5412-47E6-9013-FF0FCF1ECFDD}">
      <dgm:prSet phldrT="[Text]" custT="1"/>
      <dgm:spPr/>
      <dgm:t>
        <a:bodyPr/>
        <a:lstStyle/>
        <a:p>
          <a:r>
            <a:rPr lang="en-US" sz="1600" b="0" dirty="0">
              <a:latin typeface="Segoe UI" panose="020B0502040204020203" pitchFamily="34" charset="0"/>
              <a:ea typeface="Segoe UI" panose="020B0502040204020203" pitchFamily="34" charset="0"/>
              <a:cs typeface="Segoe UI" panose="020B0502040204020203" pitchFamily="34" charset="0"/>
            </a:rPr>
            <a:t>Pledge State (ABAWD) Funds</a:t>
          </a:r>
        </a:p>
      </dgm:t>
    </dgm:pt>
    <dgm:pt modelId="{EB50D773-8423-4BA6-92A8-AF1E24B4C7DD}" type="parTrans" cxnId="{6A95C88F-2A81-4456-98CF-400819997F84}">
      <dgm:prSet/>
      <dgm:spPr/>
      <dgm:t>
        <a:bodyPr/>
        <a:lstStyle/>
        <a:p>
          <a:endParaRPr lang="en-US"/>
        </a:p>
      </dgm:t>
    </dgm:pt>
    <dgm:pt modelId="{8E1D47C6-3F8E-4FA8-9615-2FED3B881F74}" type="sibTrans" cxnId="{6A95C88F-2A81-4456-98CF-400819997F84}">
      <dgm:prSet/>
      <dgm:spPr/>
      <dgm:t>
        <a:bodyPr/>
        <a:lstStyle/>
        <a:p>
          <a:endParaRPr lang="en-US"/>
        </a:p>
      </dgm:t>
    </dgm:pt>
    <dgm:pt modelId="{5B8B7BA7-90C7-488B-A94F-1007A0486F13}">
      <dgm:prSet phldrT="[Text]" custT="1"/>
      <dgm:spPr/>
      <dgm:t>
        <a:bodyPr/>
        <a:lstStyle/>
        <a:p>
          <a:r>
            <a:rPr lang="en-US" sz="1800" b="0" dirty="0">
              <a:latin typeface="Segoe UI" panose="020B0502040204020203" pitchFamily="34" charset="0"/>
              <a:ea typeface="Segoe UI" panose="020B0502040204020203" pitchFamily="34" charset="0"/>
              <a:cs typeface="Segoe UI" panose="020B0502040204020203" pitchFamily="34" charset="0"/>
            </a:rPr>
            <a:t>Annual Federal funding for three SNAP E&amp;T streams</a:t>
          </a:r>
        </a:p>
      </dgm:t>
    </dgm:pt>
    <dgm:pt modelId="{77B2FDD1-0B30-45A1-B941-E6CF2ED6C733}" type="parTrans" cxnId="{C83DA9EA-598F-408C-8D43-876BF2767AEE}">
      <dgm:prSet/>
      <dgm:spPr/>
      <dgm:t>
        <a:bodyPr/>
        <a:lstStyle/>
        <a:p>
          <a:endParaRPr lang="en-US"/>
        </a:p>
      </dgm:t>
    </dgm:pt>
    <dgm:pt modelId="{1CF3EC1B-66AC-48FA-808A-0506856F762E}" type="sibTrans" cxnId="{C83DA9EA-598F-408C-8D43-876BF2767AEE}">
      <dgm:prSet/>
      <dgm:spPr/>
      <dgm:t>
        <a:bodyPr/>
        <a:lstStyle/>
        <a:p>
          <a:endParaRPr lang="en-US"/>
        </a:p>
      </dgm:t>
    </dgm:pt>
    <dgm:pt modelId="{CC99B4A7-4597-4E0F-A576-8CCC0B64834F}">
      <dgm:prSet phldrT="[Text]" custT="1"/>
      <dgm:spPr/>
      <dgm:t>
        <a:bodyPr/>
        <a:lstStyle/>
        <a:p>
          <a:r>
            <a:rPr lang="en-US" sz="1800" b="0" dirty="0">
              <a:latin typeface="Segoe UI" panose="020B0502040204020203" pitchFamily="34" charset="0"/>
              <a:ea typeface="Segoe UI" panose="020B0502040204020203" pitchFamily="34" charset="0"/>
              <a:cs typeface="Segoe UI" panose="020B0502040204020203" pitchFamily="34" charset="0"/>
            </a:rPr>
            <a:t>50-50 funds are flexible</a:t>
          </a:r>
        </a:p>
      </dgm:t>
    </dgm:pt>
    <dgm:pt modelId="{CFE68A8F-55DB-4391-9977-936B28285EC0}" type="parTrans" cxnId="{EDAEADB1-F778-4F1E-B956-C99C2D71612F}">
      <dgm:prSet/>
      <dgm:spPr/>
      <dgm:t>
        <a:bodyPr/>
        <a:lstStyle/>
        <a:p>
          <a:endParaRPr lang="en-US"/>
        </a:p>
      </dgm:t>
    </dgm:pt>
    <dgm:pt modelId="{7492F6CF-40CC-4CB6-860D-72FD58C06AF6}" type="sibTrans" cxnId="{EDAEADB1-F778-4F1E-B956-C99C2D71612F}">
      <dgm:prSet/>
      <dgm:spPr/>
      <dgm:t>
        <a:bodyPr/>
        <a:lstStyle/>
        <a:p>
          <a:endParaRPr lang="en-US"/>
        </a:p>
      </dgm:t>
    </dgm:pt>
    <dgm:pt modelId="{F4226FEB-B05A-45F5-9A47-01445B3068D2}">
      <dgm:prSet custT="1"/>
      <dgm:spPr/>
      <dgm:t>
        <a:bodyPr/>
        <a:lstStyle/>
        <a:p>
          <a:r>
            <a:rPr lang="en-US" sz="1600" b="0">
              <a:latin typeface="Segoe UI" panose="020B0502040204020203" pitchFamily="34" charset="0"/>
              <a:ea typeface="Segoe UI" panose="020B0502040204020203" pitchFamily="34" charset="0"/>
              <a:cs typeface="Segoe UI" panose="020B0502040204020203" pitchFamily="34" charset="0"/>
            </a:rPr>
            <a:t>100 Percent Funds</a:t>
          </a:r>
          <a:endParaRPr lang="en-US" sz="1600" b="0" dirty="0">
            <a:latin typeface="Segoe UI" panose="020B0502040204020203" pitchFamily="34" charset="0"/>
            <a:ea typeface="Segoe UI" panose="020B0502040204020203" pitchFamily="34" charset="0"/>
            <a:cs typeface="Segoe UI" panose="020B0502040204020203" pitchFamily="34" charset="0"/>
          </a:endParaRPr>
        </a:p>
      </dgm:t>
    </dgm:pt>
    <dgm:pt modelId="{168C639B-272C-46A6-865D-6834FB033628}" type="parTrans" cxnId="{517ED752-0EA1-46B6-82B4-F50368E65D4F}">
      <dgm:prSet/>
      <dgm:spPr/>
      <dgm:t>
        <a:bodyPr/>
        <a:lstStyle/>
        <a:p>
          <a:endParaRPr lang="en-US"/>
        </a:p>
      </dgm:t>
    </dgm:pt>
    <dgm:pt modelId="{668A1A92-F069-46BF-883A-13BC447682D7}" type="sibTrans" cxnId="{517ED752-0EA1-46B6-82B4-F50368E65D4F}">
      <dgm:prSet/>
      <dgm:spPr/>
      <dgm:t>
        <a:bodyPr/>
        <a:lstStyle/>
        <a:p>
          <a:endParaRPr lang="en-US"/>
        </a:p>
      </dgm:t>
    </dgm:pt>
    <dgm:pt modelId="{C71A9841-127E-4D4B-AF0F-9CE19C6592EC}">
      <dgm:prSet phldrT="[Text]" custT="1"/>
      <dgm:spPr/>
      <dgm:t>
        <a:bodyPr/>
        <a:lstStyle/>
        <a:p>
          <a:endParaRPr lang="en-US" sz="1800" b="0" dirty="0">
            <a:latin typeface="Segoe UI" panose="020B0502040204020203" pitchFamily="34" charset="0"/>
            <a:ea typeface="Segoe UI" panose="020B0502040204020203" pitchFamily="34" charset="0"/>
            <a:cs typeface="Segoe UI" panose="020B0502040204020203" pitchFamily="34" charset="0"/>
          </a:endParaRPr>
        </a:p>
      </dgm:t>
    </dgm:pt>
    <dgm:pt modelId="{9B507B45-B856-4763-A82B-F72863555E81}" type="parTrans" cxnId="{17519117-9042-4417-A3F6-24B9F90273F5}">
      <dgm:prSet/>
      <dgm:spPr/>
      <dgm:t>
        <a:bodyPr/>
        <a:lstStyle/>
        <a:p>
          <a:endParaRPr lang="en-US"/>
        </a:p>
      </dgm:t>
    </dgm:pt>
    <dgm:pt modelId="{DB9E454C-76BC-45B8-B604-4EB848FFE614}" type="sibTrans" cxnId="{17519117-9042-4417-A3F6-24B9F90273F5}">
      <dgm:prSet/>
      <dgm:spPr/>
      <dgm:t>
        <a:bodyPr/>
        <a:lstStyle/>
        <a:p>
          <a:endParaRPr lang="en-US"/>
        </a:p>
      </dgm:t>
    </dgm:pt>
    <dgm:pt modelId="{6616B8FC-BDA4-445A-8FDB-2CF218F676CF}" type="pres">
      <dgm:prSet presAssocID="{AA48237F-3046-411F-BA3D-5238FA28EBB4}" presName="mainComposite" presStyleCnt="0">
        <dgm:presLayoutVars>
          <dgm:chPref val="1"/>
          <dgm:dir val="rev"/>
          <dgm:animOne val="branch"/>
          <dgm:animLvl val="lvl"/>
          <dgm:resizeHandles val="exact"/>
        </dgm:presLayoutVars>
      </dgm:prSet>
      <dgm:spPr/>
    </dgm:pt>
    <dgm:pt modelId="{CC7016F2-715F-4AC8-8465-67E13439E019}" type="pres">
      <dgm:prSet presAssocID="{AA48237F-3046-411F-BA3D-5238FA28EBB4}" presName="hierFlow" presStyleCnt="0"/>
      <dgm:spPr/>
    </dgm:pt>
    <dgm:pt modelId="{60F1A4A5-CA86-4E21-B0CA-5102018BB23A}" type="pres">
      <dgm:prSet presAssocID="{AA48237F-3046-411F-BA3D-5238FA28EBB4}" presName="firstBuf" presStyleCnt="0"/>
      <dgm:spPr/>
    </dgm:pt>
    <dgm:pt modelId="{D6A27DE1-8846-49E1-B508-B029AAEF226D}" type="pres">
      <dgm:prSet presAssocID="{AA48237F-3046-411F-BA3D-5238FA28EBB4}" presName="hierChild1" presStyleCnt="0">
        <dgm:presLayoutVars>
          <dgm:chPref val="1"/>
          <dgm:animOne val="branch"/>
          <dgm:animLvl val="lvl"/>
        </dgm:presLayoutVars>
      </dgm:prSet>
      <dgm:spPr/>
    </dgm:pt>
    <dgm:pt modelId="{D6E9EE0A-3CA5-42F1-8A5B-14C184601E60}" type="pres">
      <dgm:prSet presAssocID="{F063C221-1CC8-493C-A1C1-C0D1EA05DD72}" presName="Name14" presStyleCnt="0"/>
      <dgm:spPr/>
    </dgm:pt>
    <dgm:pt modelId="{A2557A73-C92A-42BB-AFBD-8E1B6453DBE8}" type="pres">
      <dgm:prSet presAssocID="{F063C221-1CC8-493C-A1C1-C0D1EA05DD72}" presName="level1Shape" presStyleLbl="node0" presStyleIdx="0" presStyleCnt="1" custScaleX="130518" custLinFactNeighborX="118" custLinFactNeighborY="2440">
        <dgm:presLayoutVars>
          <dgm:chPref val="3"/>
        </dgm:presLayoutVars>
      </dgm:prSet>
      <dgm:spPr/>
    </dgm:pt>
    <dgm:pt modelId="{4CD987EA-021E-4D56-922A-506D24AED5F1}" type="pres">
      <dgm:prSet presAssocID="{F063C221-1CC8-493C-A1C1-C0D1EA05DD72}" presName="hierChild2" presStyleCnt="0"/>
      <dgm:spPr/>
    </dgm:pt>
    <dgm:pt modelId="{179A6514-1DCC-418B-BCD5-15A9BFEBE50E}" type="pres">
      <dgm:prSet presAssocID="{88FD7B24-826C-4F38-9E9D-F771C20381C3}" presName="Name19" presStyleLbl="parChTrans1D2" presStyleIdx="0" presStyleCnt="3"/>
      <dgm:spPr/>
    </dgm:pt>
    <dgm:pt modelId="{2DEEB28D-06D3-4BFD-B0A8-D8CD2CA26969}" type="pres">
      <dgm:prSet presAssocID="{4E8BA491-121D-4CF1-8549-BB1A60C8AAAC}" presName="Name21" presStyleCnt="0"/>
      <dgm:spPr/>
    </dgm:pt>
    <dgm:pt modelId="{8C8AD9F0-F164-40CE-91AF-65E1F6B507A6}" type="pres">
      <dgm:prSet presAssocID="{4E8BA491-121D-4CF1-8549-BB1A60C8AAAC}" presName="level2Shape" presStyleLbl="node2" presStyleIdx="0" presStyleCnt="3"/>
      <dgm:spPr/>
    </dgm:pt>
    <dgm:pt modelId="{2CA0FF30-DF4E-4F03-9477-8D5BB5AD48D6}" type="pres">
      <dgm:prSet presAssocID="{4E8BA491-121D-4CF1-8549-BB1A60C8AAAC}" presName="hierChild3" presStyleCnt="0"/>
      <dgm:spPr/>
    </dgm:pt>
    <dgm:pt modelId="{19DFD6D4-109A-460A-B403-41F89823CAEC}" type="pres">
      <dgm:prSet presAssocID="{7B091603-A8E8-4E0E-8948-3951941203F2}" presName="Name19" presStyleLbl="parChTrans1D3" presStyleIdx="0" presStyleCnt="2"/>
      <dgm:spPr/>
    </dgm:pt>
    <dgm:pt modelId="{B17315BC-44F0-42DC-A4E9-2038570F7371}" type="pres">
      <dgm:prSet presAssocID="{01D597D6-11A6-41D4-AA13-5EA46DA9BB3C}" presName="Name21" presStyleCnt="0"/>
      <dgm:spPr/>
    </dgm:pt>
    <dgm:pt modelId="{014B42E6-B204-46BE-839E-25F75A8B522D}" type="pres">
      <dgm:prSet presAssocID="{01D597D6-11A6-41D4-AA13-5EA46DA9BB3C}" presName="level2Shape" presStyleLbl="node3" presStyleIdx="0" presStyleCnt="2" custScaleX="179242"/>
      <dgm:spPr/>
    </dgm:pt>
    <dgm:pt modelId="{6C770EDB-D269-4BDB-AAAC-6316E2AE3086}" type="pres">
      <dgm:prSet presAssocID="{01D597D6-11A6-41D4-AA13-5EA46DA9BB3C}" presName="hierChild3" presStyleCnt="0"/>
      <dgm:spPr/>
    </dgm:pt>
    <dgm:pt modelId="{739C46AA-6927-4B9F-8B02-7C4F97F88BB0}" type="pres">
      <dgm:prSet presAssocID="{AD7A3B2C-53FA-49E5-B946-8243F066CCED}" presName="Name19" presStyleLbl="parChTrans1D3" presStyleIdx="1" presStyleCnt="2"/>
      <dgm:spPr/>
    </dgm:pt>
    <dgm:pt modelId="{1DDF0517-E6AF-45C8-A3B6-B4AFC6B72F29}" type="pres">
      <dgm:prSet presAssocID="{A1B93608-BEA8-43A0-9931-0ABE15B1E09B}" presName="Name21" presStyleCnt="0"/>
      <dgm:spPr/>
    </dgm:pt>
    <dgm:pt modelId="{17C505BF-FEF1-484F-B183-026570FAC6DB}" type="pres">
      <dgm:prSet presAssocID="{A1B93608-BEA8-43A0-9931-0ABE15B1E09B}" presName="level2Shape" presStyleLbl="node3" presStyleIdx="1" presStyleCnt="2" custScaleX="165687"/>
      <dgm:spPr/>
    </dgm:pt>
    <dgm:pt modelId="{92F8880B-7173-4366-814C-2C67F5607C00}" type="pres">
      <dgm:prSet presAssocID="{A1B93608-BEA8-43A0-9931-0ABE15B1E09B}" presName="hierChild3" presStyleCnt="0"/>
      <dgm:spPr/>
    </dgm:pt>
    <dgm:pt modelId="{DEAE7FF9-DDF6-4CF0-8CC4-0585D82A0337}" type="pres">
      <dgm:prSet presAssocID="{EB50D773-8423-4BA6-92A8-AF1E24B4C7DD}" presName="Name19" presStyleLbl="parChTrans1D2" presStyleIdx="1" presStyleCnt="3"/>
      <dgm:spPr/>
    </dgm:pt>
    <dgm:pt modelId="{06E61FD9-345F-4D1C-9CF7-4E7BFA64B885}" type="pres">
      <dgm:prSet presAssocID="{81B5C73D-5412-47E6-9013-FF0FCF1ECFDD}" presName="Name21" presStyleCnt="0"/>
      <dgm:spPr/>
    </dgm:pt>
    <dgm:pt modelId="{B1D63CF0-0C30-4016-A86D-2EFE4983846F}" type="pres">
      <dgm:prSet presAssocID="{81B5C73D-5412-47E6-9013-FF0FCF1ECFDD}" presName="level2Shape" presStyleLbl="node2" presStyleIdx="1" presStyleCnt="3" custScaleX="137639"/>
      <dgm:spPr/>
    </dgm:pt>
    <dgm:pt modelId="{CF374A7D-878F-4DDE-8101-7721AB376E2B}" type="pres">
      <dgm:prSet presAssocID="{81B5C73D-5412-47E6-9013-FF0FCF1ECFDD}" presName="hierChild3" presStyleCnt="0"/>
      <dgm:spPr/>
    </dgm:pt>
    <dgm:pt modelId="{1ADAC1CC-11D8-4C7A-949A-6D7997FDB530}" type="pres">
      <dgm:prSet presAssocID="{168C639B-272C-46A6-865D-6834FB033628}" presName="Name19" presStyleLbl="parChTrans1D2" presStyleIdx="2" presStyleCnt="3"/>
      <dgm:spPr/>
    </dgm:pt>
    <dgm:pt modelId="{8907CEE4-EEAD-4CCF-9AD8-516499E79F94}" type="pres">
      <dgm:prSet presAssocID="{F4226FEB-B05A-45F5-9A47-01445B3068D2}" presName="Name21" presStyleCnt="0"/>
      <dgm:spPr/>
    </dgm:pt>
    <dgm:pt modelId="{3AAF91EE-CDD2-4E91-B356-8E03EF66E371}" type="pres">
      <dgm:prSet presAssocID="{F4226FEB-B05A-45F5-9A47-01445B3068D2}" presName="level2Shape" presStyleLbl="node2" presStyleIdx="2" presStyleCnt="3"/>
      <dgm:spPr/>
    </dgm:pt>
    <dgm:pt modelId="{8710B698-98D2-4613-8B44-AE75B3B5A6A8}" type="pres">
      <dgm:prSet presAssocID="{F4226FEB-B05A-45F5-9A47-01445B3068D2}" presName="hierChild3" presStyleCnt="0"/>
      <dgm:spPr/>
    </dgm:pt>
    <dgm:pt modelId="{C7C065FB-1243-422A-AFB8-E8CC67F8B15E}" type="pres">
      <dgm:prSet presAssocID="{AA48237F-3046-411F-BA3D-5238FA28EBB4}" presName="bgShapesFlow" presStyleCnt="0"/>
      <dgm:spPr/>
    </dgm:pt>
    <dgm:pt modelId="{86350443-FC81-4C72-9392-FFE80CF039D4}" type="pres">
      <dgm:prSet presAssocID="{5B8B7BA7-90C7-488B-A94F-1007A0486F13}" presName="rectComp" presStyleCnt="0"/>
      <dgm:spPr/>
    </dgm:pt>
    <dgm:pt modelId="{28F13983-EEA7-4EEC-82A0-1DA303E8F1DC}" type="pres">
      <dgm:prSet presAssocID="{5B8B7BA7-90C7-488B-A94F-1007A0486F13}" presName="bgRect" presStyleLbl="bgShp" presStyleIdx="0" presStyleCnt="3"/>
      <dgm:spPr/>
    </dgm:pt>
    <dgm:pt modelId="{EA038729-DDFD-428B-9FEE-47405CA498AF}" type="pres">
      <dgm:prSet presAssocID="{5B8B7BA7-90C7-488B-A94F-1007A0486F13}" presName="bgRectTx" presStyleLbl="bgShp" presStyleIdx="0" presStyleCnt="3">
        <dgm:presLayoutVars>
          <dgm:bulletEnabled val="1"/>
        </dgm:presLayoutVars>
      </dgm:prSet>
      <dgm:spPr/>
    </dgm:pt>
    <dgm:pt modelId="{A01DB16A-C4A3-4107-81E7-38A4DC0C98ED}" type="pres">
      <dgm:prSet presAssocID="{5B8B7BA7-90C7-488B-A94F-1007A0486F13}" presName="spComp" presStyleCnt="0"/>
      <dgm:spPr/>
    </dgm:pt>
    <dgm:pt modelId="{7C13AC92-4C22-4D98-930B-CF725C9A4928}" type="pres">
      <dgm:prSet presAssocID="{5B8B7BA7-90C7-488B-A94F-1007A0486F13}" presName="vSp" presStyleCnt="0"/>
      <dgm:spPr/>
    </dgm:pt>
    <dgm:pt modelId="{FD103886-8CC5-4255-9239-D44769826895}" type="pres">
      <dgm:prSet presAssocID="{C71A9841-127E-4D4B-AF0F-9CE19C6592EC}" presName="rectComp" presStyleCnt="0"/>
      <dgm:spPr/>
    </dgm:pt>
    <dgm:pt modelId="{E4CAC367-3775-41CF-B722-58D04BEE9F75}" type="pres">
      <dgm:prSet presAssocID="{C71A9841-127E-4D4B-AF0F-9CE19C6592EC}" presName="bgRect" presStyleLbl="bgShp" presStyleIdx="1" presStyleCnt="3"/>
      <dgm:spPr/>
    </dgm:pt>
    <dgm:pt modelId="{401A3EDB-4432-4741-98D1-5DB81E50142D}" type="pres">
      <dgm:prSet presAssocID="{C71A9841-127E-4D4B-AF0F-9CE19C6592EC}" presName="bgRectTx" presStyleLbl="bgShp" presStyleIdx="1" presStyleCnt="3">
        <dgm:presLayoutVars>
          <dgm:bulletEnabled val="1"/>
        </dgm:presLayoutVars>
      </dgm:prSet>
      <dgm:spPr/>
    </dgm:pt>
    <dgm:pt modelId="{5E9AC869-8191-4C22-9107-92EE93E1EF14}" type="pres">
      <dgm:prSet presAssocID="{C71A9841-127E-4D4B-AF0F-9CE19C6592EC}" presName="spComp" presStyleCnt="0"/>
      <dgm:spPr/>
    </dgm:pt>
    <dgm:pt modelId="{500AFF8B-C7A8-49FF-BEAF-5E67A7106C93}" type="pres">
      <dgm:prSet presAssocID="{C71A9841-127E-4D4B-AF0F-9CE19C6592EC}" presName="vSp" presStyleCnt="0"/>
      <dgm:spPr/>
    </dgm:pt>
    <dgm:pt modelId="{A57DF3C5-1CAF-4BD2-ACDD-87817BAC04DF}" type="pres">
      <dgm:prSet presAssocID="{CC99B4A7-4597-4E0F-A576-8CCC0B64834F}" presName="rectComp" presStyleCnt="0"/>
      <dgm:spPr/>
    </dgm:pt>
    <dgm:pt modelId="{9EDDD24D-167B-4CDC-A028-7BC2C4451C50}" type="pres">
      <dgm:prSet presAssocID="{CC99B4A7-4597-4E0F-A576-8CCC0B64834F}" presName="bgRect" presStyleLbl="bgShp" presStyleIdx="2" presStyleCnt="3"/>
      <dgm:spPr/>
    </dgm:pt>
    <dgm:pt modelId="{8D0A9581-2BD3-404C-B418-68E157470941}" type="pres">
      <dgm:prSet presAssocID="{CC99B4A7-4597-4E0F-A576-8CCC0B64834F}" presName="bgRectTx" presStyleLbl="bgShp" presStyleIdx="2" presStyleCnt="3">
        <dgm:presLayoutVars>
          <dgm:bulletEnabled val="1"/>
        </dgm:presLayoutVars>
      </dgm:prSet>
      <dgm:spPr/>
    </dgm:pt>
  </dgm:ptLst>
  <dgm:cxnLst>
    <dgm:cxn modelId="{A1FF2515-34DE-40D0-A648-86A1393A70AC}" type="presOf" srcId="{7B091603-A8E8-4E0E-8948-3951941203F2}" destId="{19DFD6D4-109A-460A-B403-41F89823CAEC}" srcOrd="0" destOrd="0" presId="urn:microsoft.com/office/officeart/2005/8/layout/hierarchy6"/>
    <dgm:cxn modelId="{17519117-9042-4417-A3F6-24B9F90273F5}" srcId="{AA48237F-3046-411F-BA3D-5238FA28EBB4}" destId="{C71A9841-127E-4D4B-AF0F-9CE19C6592EC}" srcOrd="2" destOrd="0" parTransId="{9B507B45-B856-4763-A82B-F72863555E81}" sibTransId="{DB9E454C-76BC-45B8-B604-4EB848FFE614}"/>
    <dgm:cxn modelId="{F94D0E22-5E07-4F2D-A6B1-292604387BB4}" type="presOf" srcId="{81B5C73D-5412-47E6-9013-FF0FCF1ECFDD}" destId="{B1D63CF0-0C30-4016-A86D-2EFE4983846F}" srcOrd="0" destOrd="0" presId="urn:microsoft.com/office/officeart/2005/8/layout/hierarchy6"/>
    <dgm:cxn modelId="{89B64535-4413-4A4E-901A-163FFFF76626}" type="presOf" srcId="{5B8B7BA7-90C7-488B-A94F-1007A0486F13}" destId="{28F13983-EEA7-4EEC-82A0-1DA303E8F1DC}" srcOrd="0" destOrd="0" presId="urn:microsoft.com/office/officeart/2005/8/layout/hierarchy6"/>
    <dgm:cxn modelId="{881BBC48-D771-4CA7-B2F7-2455C9D4D128}" type="presOf" srcId="{EB50D773-8423-4BA6-92A8-AF1E24B4C7DD}" destId="{DEAE7FF9-DDF6-4CF0-8CC4-0585D82A0337}" srcOrd="0" destOrd="0" presId="urn:microsoft.com/office/officeart/2005/8/layout/hierarchy6"/>
    <dgm:cxn modelId="{4F977051-412E-4361-AA6C-225A613D47B1}" type="presOf" srcId="{CC99B4A7-4597-4E0F-A576-8CCC0B64834F}" destId="{9EDDD24D-167B-4CDC-A028-7BC2C4451C50}" srcOrd="0" destOrd="0" presId="urn:microsoft.com/office/officeart/2005/8/layout/hierarchy6"/>
    <dgm:cxn modelId="{517ED752-0EA1-46B6-82B4-F50368E65D4F}" srcId="{F063C221-1CC8-493C-A1C1-C0D1EA05DD72}" destId="{F4226FEB-B05A-45F5-9A47-01445B3068D2}" srcOrd="2" destOrd="0" parTransId="{168C639B-272C-46A6-865D-6834FB033628}" sibTransId="{668A1A92-F069-46BF-883A-13BC447682D7}"/>
    <dgm:cxn modelId="{A57C5E75-F8C1-4FDC-8705-84028A75BA37}" type="presOf" srcId="{C71A9841-127E-4D4B-AF0F-9CE19C6592EC}" destId="{E4CAC367-3775-41CF-B722-58D04BEE9F75}" srcOrd="0" destOrd="0" presId="urn:microsoft.com/office/officeart/2005/8/layout/hierarchy6"/>
    <dgm:cxn modelId="{F8C45276-F11F-4AE6-904D-036B06125F54}" type="presOf" srcId="{CC99B4A7-4597-4E0F-A576-8CCC0B64834F}" destId="{8D0A9581-2BD3-404C-B418-68E157470941}" srcOrd="1" destOrd="0" presId="urn:microsoft.com/office/officeart/2005/8/layout/hierarchy6"/>
    <dgm:cxn modelId="{71CDBD58-47CF-478A-9C1E-B6201C7CDF9C}" srcId="{F063C221-1CC8-493C-A1C1-C0D1EA05DD72}" destId="{4E8BA491-121D-4CF1-8549-BB1A60C8AAAC}" srcOrd="0" destOrd="0" parTransId="{88FD7B24-826C-4F38-9E9D-F771C20381C3}" sibTransId="{A010CAD5-1C5C-4446-B631-6E7230D7CEB0}"/>
    <dgm:cxn modelId="{01BC048A-AC83-432C-96D5-82282655ED3B}" srcId="{4E8BA491-121D-4CF1-8549-BB1A60C8AAAC}" destId="{01D597D6-11A6-41D4-AA13-5EA46DA9BB3C}" srcOrd="0" destOrd="0" parTransId="{7B091603-A8E8-4E0E-8948-3951941203F2}" sibTransId="{7871D402-9A14-4CFC-8D24-E2FF5B2FE17F}"/>
    <dgm:cxn modelId="{6A95C88F-2A81-4456-98CF-400819997F84}" srcId="{F063C221-1CC8-493C-A1C1-C0D1EA05DD72}" destId="{81B5C73D-5412-47E6-9013-FF0FCF1ECFDD}" srcOrd="1" destOrd="0" parTransId="{EB50D773-8423-4BA6-92A8-AF1E24B4C7DD}" sibTransId="{8E1D47C6-3F8E-4FA8-9615-2FED3B881F74}"/>
    <dgm:cxn modelId="{198456A7-A17C-4587-A0AA-8F1B4DEC34E7}" type="presOf" srcId="{AA48237F-3046-411F-BA3D-5238FA28EBB4}" destId="{6616B8FC-BDA4-445A-8FDB-2CF218F676CF}" srcOrd="0" destOrd="0" presId="urn:microsoft.com/office/officeart/2005/8/layout/hierarchy6"/>
    <dgm:cxn modelId="{B10899A9-EEB2-4D24-A2EB-D2D8B4FE95B3}" type="presOf" srcId="{168C639B-272C-46A6-865D-6834FB033628}" destId="{1ADAC1CC-11D8-4C7A-949A-6D7997FDB530}" srcOrd="0" destOrd="0" presId="urn:microsoft.com/office/officeart/2005/8/layout/hierarchy6"/>
    <dgm:cxn modelId="{EDAEADB1-F778-4F1E-B956-C99C2D71612F}" srcId="{AA48237F-3046-411F-BA3D-5238FA28EBB4}" destId="{CC99B4A7-4597-4E0F-A576-8CCC0B64834F}" srcOrd="3" destOrd="0" parTransId="{CFE68A8F-55DB-4391-9977-936B28285EC0}" sibTransId="{7492F6CF-40CC-4CB6-860D-72FD58C06AF6}"/>
    <dgm:cxn modelId="{B4CC0EBF-FF1A-4E39-8B61-341C872274DE}" type="presOf" srcId="{88FD7B24-826C-4F38-9E9D-F771C20381C3}" destId="{179A6514-1DCC-418B-BCD5-15A9BFEBE50E}" srcOrd="0" destOrd="0" presId="urn:microsoft.com/office/officeart/2005/8/layout/hierarchy6"/>
    <dgm:cxn modelId="{4F5749C4-8A12-4ABF-A58C-64B47632EB50}" type="presOf" srcId="{C71A9841-127E-4D4B-AF0F-9CE19C6592EC}" destId="{401A3EDB-4432-4741-98D1-5DB81E50142D}" srcOrd="1" destOrd="0" presId="urn:microsoft.com/office/officeart/2005/8/layout/hierarchy6"/>
    <dgm:cxn modelId="{F95D24C8-39D6-4AAB-B9BC-8E156C604870}" srcId="{4E8BA491-121D-4CF1-8549-BB1A60C8AAAC}" destId="{A1B93608-BEA8-43A0-9931-0ABE15B1E09B}" srcOrd="1" destOrd="0" parTransId="{AD7A3B2C-53FA-49E5-B946-8243F066CCED}" sibTransId="{6A75AB82-84B3-4C0C-AFE8-66EDB0477F08}"/>
    <dgm:cxn modelId="{7A4B8ACA-489D-4791-9DC8-39C5842AD7F4}" type="presOf" srcId="{AD7A3B2C-53FA-49E5-B946-8243F066CCED}" destId="{739C46AA-6927-4B9F-8B02-7C4F97F88BB0}" srcOrd="0" destOrd="0" presId="urn:microsoft.com/office/officeart/2005/8/layout/hierarchy6"/>
    <dgm:cxn modelId="{D095BBCF-2D48-4934-979F-D27721E2F375}" type="presOf" srcId="{5B8B7BA7-90C7-488B-A94F-1007A0486F13}" destId="{EA038729-DDFD-428B-9FEE-47405CA498AF}" srcOrd="1" destOrd="0" presId="urn:microsoft.com/office/officeart/2005/8/layout/hierarchy6"/>
    <dgm:cxn modelId="{77909DD4-4300-4547-9C67-B7A20E8DC4B3}" type="presOf" srcId="{01D597D6-11A6-41D4-AA13-5EA46DA9BB3C}" destId="{014B42E6-B204-46BE-839E-25F75A8B522D}" srcOrd="0" destOrd="0" presId="urn:microsoft.com/office/officeart/2005/8/layout/hierarchy6"/>
    <dgm:cxn modelId="{577FC1D4-FD65-428A-9D1D-6BEBD3AB027B}" type="presOf" srcId="{4E8BA491-121D-4CF1-8549-BB1A60C8AAAC}" destId="{8C8AD9F0-F164-40CE-91AF-65E1F6B507A6}" srcOrd="0" destOrd="0" presId="urn:microsoft.com/office/officeart/2005/8/layout/hierarchy6"/>
    <dgm:cxn modelId="{DB861DE1-4AF6-4BB9-A029-F972F475AA27}" type="presOf" srcId="{A1B93608-BEA8-43A0-9931-0ABE15B1E09B}" destId="{17C505BF-FEF1-484F-B183-026570FAC6DB}" srcOrd="0" destOrd="0" presId="urn:microsoft.com/office/officeart/2005/8/layout/hierarchy6"/>
    <dgm:cxn modelId="{C83DA9EA-598F-408C-8D43-876BF2767AEE}" srcId="{AA48237F-3046-411F-BA3D-5238FA28EBB4}" destId="{5B8B7BA7-90C7-488B-A94F-1007A0486F13}" srcOrd="1" destOrd="0" parTransId="{77B2FDD1-0B30-45A1-B941-E6CF2ED6C733}" sibTransId="{1CF3EC1B-66AC-48FA-808A-0506856F762E}"/>
    <dgm:cxn modelId="{E5D306EF-5C02-42F8-9166-0AB9D65578C9}" type="presOf" srcId="{F4226FEB-B05A-45F5-9A47-01445B3068D2}" destId="{3AAF91EE-CDD2-4E91-B356-8E03EF66E371}" srcOrd="0" destOrd="0" presId="urn:microsoft.com/office/officeart/2005/8/layout/hierarchy6"/>
    <dgm:cxn modelId="{52FA51F5-8163-4744-BA13-18FDE70886BE}" srcId="{AA48237F-3046-411F-BA3D-5238FA28EBB4}" destId="{F063C221-1CC8-493C-A1C1-C0D1EA05DD72}" srcOrd="0" destOrd="0" parTransId="{BF1E82D4-F8FC-4BAF-BFAF-21F26009109C}" sibTransId="{D5A0F8C3-1CED-4DCE-B19A-595C695BFC08}"/>
    <dgm:cxn modelId="{1F2DC0F7-AD9D-4AE0-A890-3CA718EE0AC9}" type="presOf" srcId="{F063C221-1CC8-493C-A1C1-C0D1EA05DD72}" destId="{A2557A73-C92A-42BB-AFBD-8E1B6453DBE8}" srcOrd="0" destOrd="0" presId="urn:microsoft.com/office/officeart/2005/8/layout/hierarchy6"/>
    <dgm:cxn modelId="{014EF1BC-A7A6-4BBA-B6C7-0FCD87541B9B}" type="presParOf" srcId="{6616B8FC-BDA4-445A-8FDB-2CF218F676CF}" destId="{CC7016F2-715F-4AC8-8465-67E13439E019}" srcOrd="0" destOrd="0" presId="urn:microsoft.com/office/officeart/2005/8/layout/hierarchy6"/>
    <dgm:cxn modelId="{C9AF0749-1558-45AE-8F21-82727739071F}" type="presParOf" srcId="{CC7016F2-715F-4AC8-8465-67E13439E019}" destId="{60F1A4A5-CA86-4E21-B0CA-5102018BB23A}" srcOrd="0" destOrd="0" presId="urn:microsoft.com/office/officeart/2005/8/layout/hierarchy6"/>
    <dgm:cxn modelId="{C07C2C8D-C0FA-48C9-828D-45312D5AC6A6}" type="presParOf" srcId="{CC7016F2-715F-4AC8-8465-67E13439E019}" destId="{D6A27DE1-8846-49E1-B508-B029AAEF226D}" srcOrd="1" destOrd="0" presId="urn:microsoft.com/office/officeart/2005/8/layout/hierarchy6"/>
    <dgm:cxn modelId="{3C7922C8-190D-4EE9-95D5-C5AA2B438CF2}" type="presParOf" srcId="{D6A27DE1-8846-49E1-B508-B029AAEF226D}" destId="{D6E9EE0A-3CA5-42F1-8A5B-14C184601E60}" srcOrd="0" destOrd="0" presId="urn:microsoft.com/office/officeart/2005/8/layout/hierarchy6"/>
    <dgm:cxn modelId="{92725E95-2C43-4678-A29E-AC127AECA9D6}" type="presParOf" srcId="{D6E9EE0A-3CA5-42F1-8A5B-14C184601E60}" destId="{A2557A73-C92A-42BB-AFBD-8E1B6453DBE8}" srcOrd="0" destOrd="0" presId="urn:microsoft.com/office/officeart/2005/8/layout/hierarchy6"/>
    <dgm:cxn modelId="{2A068905-30EA-43D2-BC4C-A66DF464831D}" type="presParOf" srcId="{D6E9EE0A-3CA5-42F1-8A5B-14C184601E60}" destId="{4CD987EA-021E-4D56-922A-506D24AED5F1}" srcOrd="1" destOrd="0" presId="urn:microsoft.com/office/officeart/2005/8/layout/hierarchy6"/>
    <dgm:cxn modelId="{AF5D38D3-EFAA-45D8-9C4D-36DE513524B2}" type="presParOf" srcId="{4CD987EA-021E-4D56-922A-506D24AED5F1}" destId="{179A6514-1DCC-418B-BCD5-15A9BFEBE50E}" srcOrd="0" destOrd="0" presId="urn:microsoft.com/office/officeart/2005/8/layout/hierarchy6"/>
    <dgm:cxn modelId="{05270484-0BFA-4B1B-80DE-B036781A785A}" type="presParOf" srcId="{4CD987EA-021E-4D56-922A-506D24AED5F1}" destId="{2DEEB28D-06D3-4BFD-B0A8-D8CD2CA26969}" srcOrd="1" destOrd="0" presId="urn:microsoft.com/office/officeart/2005/8/layout/hierarchy6"/>
    <dgm:cxn modelId="{B9DEE059-4A91-4401-8C4A-9A0815DCA697}" type="presParOf" srcId="{2DEEB28D-06D3-4BFD-B0A8-D8CD2CA26969}" destId="{8C8AD9F0-F164-40CE-91AF-65E1F6B507A6}" srcOrd="0" destOrd="0" presId="urn:microsoft.com/office/officeart/2005/8/layout/hierarchy6"/>
    <dgm:cxn modelId="{A4C68796-4431-45B7-9BFB-E8454BAA372F}" type="presParOf" srcId="{2DEEB28D-06D3-4BFD-B0A8-D8CD2CA26969}" destId="{2CA0FF30-DF4E-4F03-9477-8D5BB5AD48D6}" srcOrd="1" destOrd="0" presId="urn:microsoft.com/office/officeart/2005/8/layout/hierarchy6"/>
    <dgm:cxn modelId="{28BC831A-43D8-4B38-A0F8-917D3A14CBE3}" type="presParOf" srcId="{2CA0FF30-DF4E-4F03-9477-8D5BB5AD48D6}" destId="{19DFD6D4-109A-460A-B403-41F89823CAEC}" srcOrd="0" destOrd="0" presId="urn:microsoft.com/office/officeart/2005/8/layout/hierarchy6"/>
    <dgm:cxn modelId="{9F412769-66E0-49D6-A21C-D75DBA68F7F6}" type="presParOf" srcId="{2CA0FF30-DF4E-4F03-9477-8D5BB5AD48D6}" destId="{B17315BC-44F0-42DC-A4E9-2038570F7371}" srcOrd="1" destOrd="0" presId="urn:microsoft.com/office/officeart/2005/8/layout/hierarchy6"/>
    <dgm:cxn modelId="{E98A8620-EC58-4B44-A2F4-170B3109EB4E}" type="presParOf" srcId="{B17315BC-44F0-42DC-A4E9-2038570F7371}" destId="{014B42E6-B204-46BE-839E-25F75A8B522D}" srcOrd="0" destOrd="0" presId="urn:microsoft.com/office/officeart/2005/8/layout/hierarchy6"/>
    <dgm:cxn modelId="{DE48C358-BB0F-47FE-82C9-DC271CBFAEDD}" type="presParOf" srcId="{B17315BC-44F0-42DC-A4E9-2038570F7371}" destId="{6C770EDB-D269-4BDB-AAAC-6316E2AE3086}" srcOrd="1" destOrd="0" presId="urn:microsoft.com/office/officeart/2005/8/layout/hierarchy6"/>
    <dgm:cxn modelId="{1BE3A96E-B5FE-4151-832E-7339D3763287}" type="presParOf" srcId="{2CA0FF30-DF4E-4F03-9477-8D5BB5AD48D6}" destId="{739C46AA-6927-4B9F-8B02-7C4F97F88BB0}" srcOrd="2" destOrd="0" presId="urn:microsoft.com/office/officeart/2005/8/layout/hierarchy6"/>
    <dgm:cxn modelId="{A857A1EB-D485-4344-A4D2-FC8579F26F35}" type="presParOf" srcId="{2CA0FF30-DF4E-4F03-9477-8D5BB5AD48D6}" destId="{1DDF0517-E6AF-45C8-A3B6-B4AFC6B72F29}" srcOrd="3" destOrd="0" presId="urn:microsoft.com/office/officeart/2005/8/layout/hierarchy6"/>
    <dgm:cxn modelId="{CC351282-2B48-457D-997F-49BE89AFF402}" type="presParOf" srcId="{1DDF0517-E6AF-45C8-A3B6-B4AFC6B72F29}" destId="{17C505BF-FEF1-484F-B183-026570FAC6DB}" srcOrd="0" destOrd="0" presId="urn:microsoft.com/office/officeart/2005/8/layout/hierarchy6"/>
    <dgm:cxn modelId="{A0887A4C-40F8-4FCF-B2D3-D34DA187D5B9}" type="presParOf" srcId="{1DDF0517-E6AF-45C8-A3B6-B4AFC6B72F29}" destId="{92F8880B-7173-4366-814C-2C67F5607C00}" srcOrd="1" destOrd="0" presId="urn:microsoft.com/office/officeart/2005/8/layout/hierarchy6"/>
    <dgm:cxn modelId="{CD02187C-A6F5-4949-9280-AC9AB7EC94EC}" type="presParOf" srcId="{4CD987EA-021E-4D56-922A-506D24AED5F1}" destId="{DEAE7FF9-DDF6-4CF0-8CC4-0585D82A0337}" srcOrd="2" destOrd="0" presId="urn:microsoft.com/office/officeart/2005/8/layout/hierarchy6"/>
    <dgm:cxn modelId="{44430692-F732-4D58-BBEB-D0A55E7EA6A0}" type="presParOf" srcId="{4CD987EA-021E-4D56-922A-506D24AED5F1}" destId="{06E61FD9-345F-4D1C-9CF7-4E7BFA64B885}" srcOrd="3" destOrd="0" presId="urn:microsoft.com/office/officeart/2005/8/layout/hierarchy6"/>
    <dgm:cxn modelId="{44C51B36-F006-4AED-8025-8E227E2A4829}" type="presParOf" srcId="{06E61FD9-345F-4D1C-9CF7-4E7BFA64B885}" destId="{B1D63CF0-0C30-4016-A86D-2EFE4983846F}" srcOrd="0" destOrd="0" presId="urn:microsoft.com/office/officeart/2005/8/layout/hierarchy6"/>
    <dgm:cxn modelId="{3A329E90-62AD-4126-9E5B-59BA8CC0DDA1}" type="presParOf" srcId="{06E61FD9-345F-4D1C-9CF7-4E7BFA64B885}" destId="{CF374A7D-878F-4DDE-8101-7721AB376E2B}" srcOrd="1" destOrd="0" presId="urn:microsoft.com/office/officeart/2005/8/layout/hierarchy6"/>
    <dgm:cxn modelId="{E3B144E1-41B6-419E-BFA1-EABA02F859DA}" type="presParOf" srcId="{4CD987EA-021E-4D56-922A-506D24AED5F1}" destId="{1ADAC1CC-11D8-4C7A-949A-6D7997FDB530}" srcOrd="4" destOrd="0" presId="urn:microsoft.com/office/officeart/2005/8/layout/hierarchy6"/>
    <dgm:cxn modelId="{18D234DF-F346-463B-9351-FCE6EFFB4F29}" type="presParOf" srcId="{4CD987EA-021E-4D56-922A-506D24AED5F1}" destId="{8907CEE4-EEAD-4CCF-9AD8-516499E79F94}" srcOrd="5" destOrd="0" presId="urn:microsoft.com/office/officeart/2005/8/layout/hierarchy6"/>
    <dgm:cxn modelId="{7A9920C8-4B5A-4D32-8A8C-14D62CA20E62}" type="presParOf" srcId="{8907CEE4-EEAD-4CCF-9AD8-516499E79F94}" destId="{3AAF91EE-CDD2-4E91-B356-8E03EF66E371}" srcOrd="0" destOrd="0" presId="urn:microsoft.com/office/officeart/2005/8/layout/hierarchy6"/>
    <dgm:cxn modelId="{EA50A37E-26E2-4099-A422-0089E0D522F1}" type="presParOf" srcId="{8907CEE4-EEAD-4CCF-9AD8-516499E79F94}" destId="{8710B698-98D2-4613-8B44-AE75B3B5A6A8}" srcOrd="1" destOrd="0" presId="urn:microsoft.com/office/officeart/2005/8/layout/hierarchy6"/>
    <dgm:cxn modelId="{A7C3E410-56D1-4366-9A5A-00DA0FABCA12}" type="presParOf" srcId="{6616B8FC-BDA4-445A-8FDB-2CF218F676CF}" destId="{C7C065FB-1243-422A-AFB8-E8CC67F8B15E}" srcOrd="1" destOrd="0" presId="urn:microsoft.com/office/officeart/2005/8/layout/hierarchy6"/>
    <dgm:cxn modelId="{18D0EAE1-B3CD-4291-963D-A55602330ED9}" type="presParOf" srcId="{C7C065FB-1243-422A-AFB8-E8CC67F8B15E}" destId="{86350443-FC81-4C72-9392-FFE80CF039D4}" srcOrd="0" destOrd="0" presId="urn:microsoft.com/office/officeart/2005/8/layout/hierarchy6"/>
    <dgm:cxn modelId="{B9C5ACF6-ACD3-43C1-803D-C8C639763896}" type="presParOf" srcId="{86350443-FC81-4C72-9392-FFE80CF039D4}" destId="{28F13983-EEA7-4EEC-82A0-1DA303E8F1DC}" srcOrd="0" destOrd="0" presId="urn:microsoft.com/office/officeart/2005/8/layout/hierarchy6"/>
    <dgm:cxn modelId="{1F48DB49-1F2E-457C-BE3D-E7BF35D0A673}" type="presParOf" srcId="{86350443-FC81-4C72-9392-FFE80CF039D4}" destId="{EA038729-DDFD-428B-9FEE-47405CA498AF}" srcOrd="1" destOrd="0" presId="urn:microsoft.com/office/officeart/2005/8/layout/hierarchy6"/>
    <dgm:cxn modelId="{D1F33B18-1D80-49EE-A40B-23A6A9BAF282}" type="presParOf" srcId="{C7C065FB-1243-422A-AFB8-E8CC67F8B15E}" destId="{A01DB16A-C4A3-4107-81E7-38A4DC0C98ED}" srcOrd="1" destOrd="0" presId="urn:microsoft.com/office/officeart/2005/8/layout/hierarchy6"/>
    <dgm:cxn modelId="{2D36248C-6886-4524-9158-57E2B84589A6}" type="presParOf" srcId="{A01DB16A-C4A3-4107-81E7-38A4DC0C98ED}" destId="{7C13AC92-4C22-4D98-930B-CF725C9A4928}" srcOrd="0" destOrd="0" presId="urn:microsoft.com/office/officeart/2005/8/layout/hierarchy6"/>
    <dgm:cxn modelId="{87597F22-732C-4867-BE47-4A572340B07A}" type="presParOf" srcId="{C7C065FB-1243-422A-AFB8-E8CC67F8B15E}" destId="{FD103886-8CC5-4255-9239-D44769826895}" srcOrd="2" destOrd="0" presId="urn:microsoft.com/office/officeart/2005/8/layout/hierarchy6"/>
    <dgm:cxn modelId="{D7778D9E-4A1E-40C5-B286-792618CC0B34}" type="presParOf" srcId="{FD103886-8CC5-4255-9239-D44769826895}" destId="{E4CAC367-3775-41CF-B722-58D04BEE9F75}" srcOrd="0" destOrd="0" presId="urn:microsoft.com/office/officeart/2005/8/layout/hierarchy6"/>
    <dgm:cxn modelId="{1CB9B2BF-C774-4CDC-8A9E-722771A0D911}" type="presParOf" srcId="{FD103886-8CC5-4255-9239-D44769826895}" destId="{401A3EDB-4432-4741-98D1-5DB81E50142D}" srcOrd="1" destOrd="0" presId="urn:microsoft.com/office/officeart/2005/8/layout/hierarchy6"/>
    <dgm:cxn modelId="{CADB48BC-D314-4D40-80A0-15A537FD554B}" type="presParOf" srcId="{C7C065FB-1243-422A-AFB8-E8CC67F8B15E}" destId="{5E9AC869-8191-4C22-9107-92EE93E1EF14}" srcOrd="3" destOrd="0" presId="urn:microsoft.com/office/officeart/2005/8/layout/hierarchy6"/>
    <dgm:cxn modelId="{B2B886D9-2D18-4D82-AD67-9B39E5127BCA}" type="presParOf" srcId="{5E9AC869-8191-4C22-9107-92EE93E1EF14}" destId="{500AFF8B-C7A8-49FF-BEAF-5E67A7106C93}" srcOrd="0" destOrd="0" presId="urn:microsoft.com/office/officeart/2005/8/layout/hierarchy6"/>
    <dgm:cxn modelId="{C0004B28-F189-40A9-B99C-DFF8E5D5269F}" type="presParOf" srcId="{C7C065FB-1243-422A-AFB8-E8CC67F8B15E}" destId="{A57DF3C5-1CAF-4BD2-ACDD-87817BAC04DF}" srcOrd="4" destOrd="0" presId="urn:microsoft.com/office/officeart/2005/8/layout/hierarchy6"/>
    <dgm:cxn modelId="{BE866033-260F-4E18-97C5-BCF6738BFBCE}" type="presParOf" srcId="{A57DF3C5-1CAF-4BD2-ACDD-87817BAC04DF}" destId="{9EDDD24D-167B-4CDC-A028-7BC2C4451C50}" srcOrd="0" destOrd="0" presId="urn:microsoft.com/office/officeart/2005/8/layout/hierarchy6"/>
    <dgm:cxn modelId="{076B67A1-0193-4BDE-8A5D-6C521256132D}" type="presParOf" srcId="{A57DF3C5-1CAF-4BD2-ACDD-87817BAC04DF}" destId="{8D0A9581-2BD3-404C-B418-68E15747094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07D9E-5F5F-42D8-8495-CB4EC25AFBB4}" type="doc">
      <dgm:prSet loTypeId="urn:microsoft.com/office/officeart/2005/8/layout/hProcess11" loCatId="process" qsTypeId="urn:microsoft.com/office/officeart/2005/8/quickstyle/simple2" qsCatId="simple" csTypeId="urn:microsoft.com/office/officeart/2005/8/colors/colorful1" csCatId="colorful" phldr="1"/>
      <dgm:spPr/>
    </dgm:pt>
    <dgm:pt modelId="{341BAC27-2A7A-4EDC-87F7-55E808E885E2}">
      <dgm:prSet phldrT="[Text]" custT="1"/>
      <dgm:spPr/>
      <dgm:t>
        <a:bodyPr/>
        <a:lstStyle/>
        <a:p>
          <a:r>
            <a:rPr lang="en-US" sz="1600" dirty="0">
              <a:latin typeface="+mn-lt"/>
              <a:cs typeface="Arial" panose="020B0604020202020204" pitchFamily="34" charset="0"/>
            </a:rPr>
            <a:t>State contracts with local employment and/or education provider to provide E&amp;T services</a:t>
          </a:r>
        </a:p>
      </dgm:t>
    </dgm:pt>
    <dgm:pt modelId="{BC2DB6AC-241E-468A-9F3C-CD330F6F4A36}" type="parTrans" cxnId="{5A978885-E32A-46B8-9B59-2DB107BEE260}">
      <dgm:prSet/>
      <dgm:spPr/>
      <dgm:t>
        <a:bodyPr/>
        <a:lstStyle/>
        <a:p>
          <a:endParaRPr lang="en-US"/>
        </a:p>
      </dgm:t>
    </dgm:pt>
    <dgm:pt modelId="{F2557301-F74D-48F9-BC9D-8D549CDBEE0F}" type="sibTrans" cxnId="{5A978885-E32A-46B8-9B59-2DB107BEE260}">
      <dgm:prSet/>
      <dgm:spPr/>
      <dgm:t>
        <a:bodyPr/>
        <a:lstStyle/>
        <a:p>
          <a:endParaRPr lang="en-US"/>
        </a:p>
      </dgm:t>
    </dgm:pt>
    <dgm:pt modelId="{1CF10096-BFA7-4D65-A311-EC5AFF3FE713}">
      <dgm:prSet phldrT="[Text]" custT="1"/>
      <dgm:spPr/>
      <dgm:t>
        <a:bodyPr/>
        <a:lstStyle/>
        <a:p>
          <a:r>
            <a:rPr lang="en-US" sz="1600" dirty="0">
              <a:latin typeface="+mn-lt"/>
              <a:cs typeface="Arial" panose="020B0604020202020204" pitchFamily="34" charset="0"/>
            </a:rPr>
            <a:t>Provider uses non-federal funds to pay for allowable expenses, and submits a claim for reimbursement through the State</a:t>
          </a:r>
        </a:p>
      </dgm:t>
    </dgm:pt>
    <dgm:pt modelId="{0316FCE3-1E8A-4982-9A62-380C4EFDDA2C}" type="parTrans" cxnId="{8497AB6C-C78D-45CE-9F2F-D34C1D4BBFCC}">
      <dgm:prSet/>
      <dgm:spPr/>
      <dgm:t>
        <a:bodyPr/>
        <a:lstStyle/>
        <a:p>
          <a:endParaRPr lang="en-US"/>
        </a:p>
      </dgm:t>
    </dgm:pt>
    <dgm:pt modelId="{E9ECE910-4CAF-4897-A7C6-17244E18EF82}" type="sibTrans" cxnId="{8497AB6C-C78D-45CE-9F2F-D34C1D4BBFCC}">
      <dgm:prSet/>
      <dgm:spPr/>
      <dgm:t>
        <a:bodyPr/>
        <a:lstStyle/>
        <a:p>
          <a:endParaRPr lang="en-US"/>
        </a:p>
      </dgm:t>
    </dgm:pt>
    <dgm:pt modelId="{854DE452-7F23-4F09-A9C5-16FF32E48ABE}">
      <dgm:prSet phldrT="[Text]" custT="1"/>
      <dgm:spPr/>
      <dgm:t>
        <a:bodyPr/>
        <a:lstStyle/>
        <a:p>
          <a:r>
            <a:rPr lang="en-US" sz="1600" dirty="0">
              <a:latin typeface="+mn-lt"/>
              <a:cs typeface="Arial" panose="020B0604020202020204" pitchFamily="34" charset="0"/>
            </a:rPr>
            <a:t>FNS reimburses State for 50% allowable expenses</a:t>
          </a:r>
        </a:p>
      </dgm:t>
    </dgm:pt>
    <dgm:pt modelId="{7B81374D-1846-4095-9DC8-D0A42DDB1D2F}" type="parTrans" cxnId="{5D2823A9-1454-4BA1-8982-7C3CF61E27C6}">
      <dgm:prSet/>
      <dgm:spPr/>
      <dgm:t>
        <a:bodyPr/>
        <a:lstStyle/>
        <a:p>
          <a:endParaRPr lang="en-US"/>
        </a:p>
      </dgm:t>
    </dgm:pt>
    <dgm:pt modelId="{1F1B9F2A-368B-41A6-A484-AE0829FDD860}" type="sibTrans" cxnId="{5D2823A9-1454-4BA1-8982-7C3CF61E27C6}">
      <dgm:prSet/>
      <dgm:spPr/>
      <dgm:t>
        <a:bodyPr/>
        <a:lstStyle/>
        <a:p>
          <a:endParaRPr lang="en-US"/>
        </a:p>
      </dgm:t>
    </dgm:pt>
    <dgm:pt modelId="{DCFE935C-D98E-4894-BDC7-B74CBC50A559}">
      <dgm:prSet phldrT="[Text]" custT="1"/>
      <dgm:spPr/>
      <dgm:t>
        <a:bodyPr/>
        <a:lstStyle/>
        <a:p>
          <a:endParaRPr lang="en-US" sz="1600" dirty="0">
            <a:latin typeface="+mn-lt"/>
            <a:cs typeface="Arial" panose="020B0604020202020204" pitchFamily="34" charset="0"/>
          </a:endParaRPr>
        </a:p>
        <a:p>
          <a:r>
            <a:rPr lang="en-US" sz="1600" dirty="0">
              <a:latin typeface="+mn-lt"/>
              <a:cs typeface="Arial" panose="020B0604020202020204" pitchFamily="34" charset="0"/>
            </a:rPr>
            <a:t>State passes reimbursement back to partner</a:t>
          </a:r>
        </a:p>
      </dgm:t>
    </dgm:pt>
    <dgm:pt modelId="{20BADB0C-5A06-42D4-AB9C-86A96E2FC7C9}" type="parTrans" cxnId="{ED1758D8-E86A-4A3A-A51B-7EC704442B44}">
      <dgm:prSet/>
      <dgm:spPr/>
      <dgm:t>
        <a:bodyPr/>
        <a:lstStyle/>
        <a:p>
          <a:endParaRPr lang="en-US"/>
        </a:p>
      </dgm:t>
    </dgm:pt>
    <dgm:pt modelId="{DB2D4A1C-AB99-4C7B-BA59-5D816AAC9C54}" type="sibTrans" cxnId="{ED1758D8-E86A-4A3A-A51B-7EC704442B44}">
      <dgm:prSet/>
      <dgm:spPr/>
      <dgm:t>
        <a:bodyPr/>
        <a:lstStyle/>
        <a:p>
          <a:endParaRPr lang="en-US"/>
        </a:p>
      </dgm:t>
    </dgm:pt>
    <dgm:pt modelId="{B9584819-AEAE-464B-9B9D-A26975D41244}" type="pres">
      <dgm:prSet presAssocID="{16E07D9E-5F5F-42D8-8495-CB4EC25AFBB4}" presName="Name0" presStyleCnt="0">
        <dgm:presLayoutVars>
          <dgm:dir/>
          <dgm:resizeHandles val="exact"/>
        </dgm:presLayoutVars>
      </dgm:prSet>
      <dgm:spPr/>
    </dgm:pt>
    <dgm:pt modelId="{F7E86748-8536-4EF5-8228-CE51F3267145}" type="pres">
      <dgm:prSet presAssocID="{16E07D9E-5F5F-42D8-8495-CB4EC25AFBB4}" presName="arrow" presStyleLbl="bgShp" presStyleIdx="0" presStyleCnt="1"/>
      <dgm:spPr/>
    </dgm:pt>
    <dgm:pt modelId="{31ACA776-4E44-4A4D-986A-C9321B6D0367}" type="pres">
      <dgm:prSet presAssocID="{16E07D9E-5F5F-42D8-8495-CB4EC25AFBB4}" presName="points" presStyleCnt="0"/>
      <dgm:spPr/>
    </dgm:pt>
    <dgm:pt modelId="{48731C16-1830-499D-AB38-8FB23D5A3114}" type="pres">
      <dgm:prSet presAssocID="{341BAC27-2A7A-4EDC-87F7-55E808E885E2}" presName="compositeA" presStyleCnt="0"/>
      <dgm:spPr/>
    </dgm:pt>
    <dgm:pt modelId="{25F9D43F-685D-4C9E-B3BA-E640F2AC8E9B}" type="pres">
      <dgm:prSet presAssocID="{341BAC27-2A7A-4EDC-87F7-55E808E885E2}" presName="textA" presStyleLbl="revTx" presStyleIdx="0" presStyleCnt="4" custScaleX="236674">
        <dgm:presLayoutVars>
          <dgm:bulletEnabled val="1"/>
        </dgm:presLayoutVars>
      </dgm:prSet>
      <dgm:spPr/>
    </dgm:pt>
    <dgm:pt modelId="{750E08F8-6F48-4F5C-B69A-EE0D922BAF10}" type="pres">
      <dgm:prSet presAssocID="{341BAC27-2A7A-4EDC-87F7-55E808E885E2}" presName="circleA" presStyleLbl="node1" presStyleIdx="0" presStyleCnt="4"/>
      <dgm:spPr/>
    </dgm:pt>
    <dgm:pt modelId="{6EA70623-9F69-4579-B521-93A1A30DB0B9}" type="pres">
      <dgm:prSet presAssocID="{341BAC27-2A7A-4EDC-87F7-55E808E885E2}" presName="spaceA" presStyleCnt="0"/>
      <dgm:spPr/>
    </dgm:pt>
    <dgm:pt modelId="{860ECC04-B151-4CA0-B50E-C227C9CD00B9}" type="pres">
      <dgm:prSet presAssocID="{F2557301-F74D-48F9-BC9D-8D549CDBEE0F}" presName="space" presStyleCnt="0"/>
      <dgm:spPr/>
    </dgm:pt>
    <dgm:pt modelId="{CF78B546-70D9-4C28-8955-5ACC8C9BC64A}" type="pres">
      <dgm:prSet presAssocID="{1CF10096-BFA7-4D65-A311-EC5AFF3FE713}" presName="compositeB" presStyleCnt="0"/>
      <dgm:spPr/>
    </dgm:pt>
    <dgm:pt modelId="{6A86FEFB-5932-4894-B919-282503F97121}" type="pres">
      <dgm:prSet presAssocID="{1CF10096-BFA7-4D65-A311-EC5AFF3FE713}" presName="textB" presStyleLbl="revTx" presStyleIdx="1" presStyleCnt="4" custScaleX="243941">
        <dgm:presLayoutVars>
          <dgm:bulletEnabled val="1"/>
        </dgm:presLayoutVars>
      </dgm:prSet>
      <dgm:spPr/>
    </dgm:pt>
    <dgm:pt modelId="{067CC815-3BDB-46BA-9669-F922539F13A9}" type="pres">
      <dgm:prSet presAssocID="{1CF10096-BFA7-4D65-A311-EC5AFF3FE713}" presName="circleB" presStyleLbl="node1" presStyleIdx="1" presStyleCnt="4"/>
      <dgm:spPr/>
    </dgm:pt>
    <dgm:pt modelId="{B8ECC9CB-F2BE-4072-ACDA-14BD51BF1D9E}" type="pres">
      <dgm:prSet presAssocID="{1CF10096-BFA7-4D65-A311-EC5AFF3FE713}" presName="spaceB" presStyleCnt="0"/>
      <dgm:spPr/>
    </dgm:pt>
    <dgm:pt modelId="{98EFCF17-2511-4840-B766-1EA1FDBF1B7A}" type="pres">
      <dgm:prSet presAssocID="{E9ECE910-4CAF-4897-A7C6-17244E18EF82}" presName="space" presStyleCnt="0"/>
      <dgm:spPr/>
    </dgm:pt>
    <dgm:pt modelId="{FF7FC890-2BD4-4D47-8E3D-071039C6CF0F}" type="pres">
      <dgm:prSet presAssocID="{854DE452-7F23-4F09-A9C5-16FF32E48ABE}" presName="compositeA" presStyleCnt="0"/>
      <dgm:spPr/>
    </dgm:pt>
    <dgm:pt modelId="{8B08C3C2-60CF-46A1-9973-E6BF9C1EE57C}" type="pres">
      <dgm:prSet presAssocID="{854DE452-7F23-4F09-A9C5-16FF32E48ABE}" presName="textA" presStyleLbl="revTx" presStyleIdx="2" presStyleCnt="4" custScaleX="197995">
        <dgm:presLayoutVars>
          <dgm:bulletEnabled val="1"/>
        </dgm:presLayoutVars>
      </dgm:prSet>
      <dgm:spPr/>
    </dgm:pt>
    <dgm:pt modelId="{B0C56FB2-AB31-4B98-AFFB-F6C359D54094}" type="pres">
      <dgm:prSet presAssocID="{854DE452-7F23-4F09-A9C5-16FF32E48ABE}" presName="circleA" presStyleLbl="node1" presStyleIdx="2" presStyleCnt="4"/>
      <dgm:spPr/>
    </dgm:pt>
    <dgm:pt modelId="{25A54556-10C5-4447-9AC8-1D75CE8FECE4}" type="pres">
      <dgm:prSet presAssocID="{854DE452-7F23-4F09-A9C5-16FF32E48ABE}" presName="spaceA" presStyleCnt="0"/>
      <dgm:spPr/>
    </dgm:pt>
    <dgm:pt modelId="{07AE358E-4253-493C-BD8B-3107CCA4FC2D}" type="pres">
      <dgm:prSet presAssocID="{1F1B9F2A-368B-41A6-A484-AE0829FDD860}" presName="space" presStyleCnt="0"/>
      <dgm:spPr/>
    </dgm:pt>
    <dgm:pt modelId="{3F4B7F36-F87C-486C-9839-2D9BD1AC2562}" type="pres">
      <dgm:prSet presAssocID="{DCFE935C-D98E-4894-BDC7-B74CBC50A559}" presName="compositeB" presStyleCnt="0"/>
      <dgm:spPr/>
    </dgm:pt>
    <dgm:pt modelId="{42C028C6-8E4C-4B7F-82B0-BB981C29ECA3}" type="pres">
      <dgm:prSet presAssocID="{DCFE935C-D98E-4894-BDC7-B74CBC50A559}" presName="textB" presStyleLbl="revTx" presStyleIdx="3" presStyleCnt="4" custScaleX="248472" custLinFactNeighborX="-7354" custLinFactNeighborY="7895">
        <dgm:presLayoutVars>
          <dgm:bulletEnabled val="1"/>
        </dgm:presLayoutVars>
      </dgm:prSet>
      <dgm:spPr/>
    </dgm:pt>
    <dgm:pt modelId="{FDEAF539-9287-4930-8062-F71A19BCBE80}" type="pres">
      <dgm:prSet presAssocID="{DCFE935C-D98E-4894-BDC7-B74CBC50A559}" presName="circleB" presStyleLbl="node1" presStyleIdx="3" presStyleCnt="4"/>
      <dgm:spPr/>
    </dgm:pt>
    <dgm:pt modelId="{C2833FFF-5DA3-4E69-9634-9CBA9DE12F24}" type="pres">
      <dgm:prSet presAssocID="{DCFE935C-D98E-4894-BDC7-B74CBC50A559}" presName="spaceB" presStyleCnt="0"/>
      <dgm:spPr/>
    </dgm:pt>
  </dgm:ptLst>
  <dgm:cxnLst>
    <dgm:cxn modelId="{0BBCCA43-96FE-4771-8B61-7BF582B2D850}" type="presOf" srcId="{DCFE935C-D98E-4894-BDC7-B74CBC50A559}" destId="{42C028C6-8E4C-4B7F-82B0-BB981C29ECA3}" srcOrd="0" destOrd="0" presId="urn:microsoft.com/office/officeart/2005/8/layout/hProcess11"/>
    <dgm:cxn modelId="{B907D145-AD9C-48F7-8B2A-E85DF4487BC6}" type="presOf" srcId="{16E07D9E-5F5F-42D8-8495-CB4EC25AFBB4}" destId="{B9584819-AEAE-464B-9B9D-A26975D41244}" srcOrd="0" destOrd="0" presId="urn:microsoft.com/office/officeart/2005/8/layout/hProcess11"/>
    <dgm:cxn modelId="{51597546-F9D2-450F-8250-275B4E21C777}" type="presOf" srcId="{1CF10096-BFA7-4D65-A311-EC5AFF3FE713}" destId="{6A86FEFB-5932-4894-B919-282503F97121}" srcOrd="0" destOrd="0" presId="urn:microsoft.com/office/officeart/2005/8/layout/hProcess11"/>
    <dgm:cxn modelId="{8497AB6C-C78D-45CE-9F2F-D34C1D4BBFCC}" srcId="{16E07D9E-5F5F-42D8-8495-CB4EC25AFBB4}" destId="{1CF10096-BFA7-4D65-A311-EC5AFF3FE713}" srcOrd="1" destOrd="0" parTransId="{0316FCE3-1E8A-4982-9A62-380C4EFDDA2C}" sibTransId="{E9ECE910-4CAF-4897-A7C6-17244E18EF82}"/>
    <dgm:cxn modelId="{5A978885-E32A-46B8-9B59-2DB107BEE260}" srcId="{16E07D9E-5F5F-42D8-8495-CB4EC25AFBB4}" destId="{341BAC27-2A7A-4EDC-87F7-55E808E885E2}" srcOrd="0" destOrd="0" parTransId="{BC2DB6AC-241E-468A-9F3C-CD330F6F4A36}" sibTransId="{F2557301-F74D-48F9-BC9D-8D549CDBEE0F}"/>
    <dgm:cxn modelId="{3CFEB39D-C763-4365-AEF4-5A96771B4BEF}" type="presOf" srcId="{341BAC27-2A7A-4EDC-87F7-55E808E885E2}" destId="{25F9D43F-685D-4C9E-B3BA-E640F2AC8E9B}" srcOrd="0" destOrd="0" presId="urn:microsoft.com/office/officeart/2005/8/layout/hProcess11"/>
    <dgm:cxn modelId="{5D2823A9-1454-4BA1-8982-7C3CF61E27C6}" srcId="{16E07D9E-5F5F-42D8-8495-CB4EC25AFBB4}" destId="{854DE452-7F23-4F09-A9C5-16FF32E48ABE}" srcOrd="2" destOrd="0" parTransId="{7B81374D-1846-4095-9DC8-D0A42DDB1D2F}" sibTransId="{1F1B9F2A-368B-41A6-A484-AE0829FDD860}"/>
    <dgm:cxn modelId="{34E3DCAC-1F61-498A-A2F2-B595061C9D89}" type="presOf" srcId="{854DE452-7F23-4F09-A9C5-16FF32E48ABE}" destId="{8B08C3C2-60CF-46A1-9973-E6BF9C1EE57C}" srcOrd="0" destOrd="0" presId="urn:microsoft.com/office/officeart/2005/8/layout/hProcess11"/>
    <dgm:cxn modelId="{ED1758D8-E86A-4A3A-A51B-7EC704442B44}" srcId="{16E07D9E-5F5F-42D8-8495-CB4EC25AFBB4}" destId="{DCFE935C-D98E-4894-BDC7-B74CBC50A559}" srcOrd="3" destOrd="0" parTransId="{20BADB0C-5A06-42D4-AB9C-86A96E2FC7C9}" sibTransId="{DB2D4A1C-AB99-4C7B-BA59-5D816AAC9C54}"/>
    <dgm:cxn modelId="{E58B36DF-4D8C-463A-A6C2-82DDBD40CA80}" type="presParOf" srcId="{B9584819-AEAE-464B-9B9D-A26975D41244}" destId="{F7E86748-8536-4EF5-8228-CE51F3267145}" srcOrd="0" destOrd="0" presId="urn:microsoft.com/office/officeart/2005/8/layout/hProcess11"/>
    <dgm:cxn modelId="{4D10D971-103D-41DE-B821-7FF17CFE86F8}" type="presParOf" srcId="{B9584819-AEAE-464B-9B9D-A26975D41244}" destId="{31ACA776-4E44-4A4D-986A-C9321B6D0367}" srcOrd="1" destOrd="0" presId="urn:microsoft.com/office/officeart/2005/8/layout/hProcess11"/>
    <dgm:cxn modelId="{ED20FA4A-EBB8-42D5-9676-FCF3F0CAE922}" type="presParOf" srcId="{31ACA776-4E44-4A4D-986A-C9321B6D0367}" destId="{48731C16-1830-499D-AB38-8FB23D5A3114}" srcOrd="0" destOrd="0" presId="urn:microsoft.com/office/officeart/2005/8/layout/hProcess11"/>
    <dgm:cxn modelId="{7B3E0908-F90F-4E20-A7D1-377D62508650}" type="presParOf" srcId="{48731C16-1830-499D-AB38-8FB23D5A3114}" destId="{25F9D43F-685D-4C9E-B3BA-E640F2AC8E9B}" srcOrd="0" destOrd="0" presId="urn:microsoft.com/office/officeart/2005/8/layout/hProcess11"/>
    <dgm:cxn modelId="{51BA1CE7-E203-4E7C-976D-694F089380B3}" type="presParOf" srcId="{48731C16-1830-499D-AB38-8FB23D5A3114}" destId="{750E08F8-6F48-4F5C-B69A-EE0D922BAF10}" srcOrd="1" destOrd="0" presId="urn:microsoft.com/office/officeart/2005/8/layout/hProcess11"/>
    <dgm:cxn modelId="{F7A0F0A3-28EE-4616-815C-4D21D2B2A188}" type="presParOf" srcId="{48731C16-1830-499D-AB38-8FB23D5A3114}" destId="{6EA70623-9F69-4579-B521-93A1A30DB0B9}" srcOrd="2" destOrd="0" presId="urn:microsoft.com/office/officeart/2005/8/layout/hProcess11"/>
    <dgm:cxn modelId="{924588C1-BAF0-4669-A130-BB3D4296E5BB}" type="presParOf" srcId="{31ACA776-4E44-4A4D-986A-C9321B6D0367}" destId="{860ECC04-B151-4CA0-B50E-C227C9CD00B9}" srcOrd="1" destOrd="0" presId="urn:microsoft.com/office/officeart/2005/8/layout/hProcess11"/>
    <dgm:cxn modelId="{C99A4D3A-2C7B-48EC-BC13-B8BB0FB026CC}" type="presParOf" srcId="{31ACA776-4E44-4A4D-986A-C9321B6D0367}" destId="{CF78B546-70D9-4C28-8955-5ACC8C9BC64A}" srcOrd="2" destOrd="0" presId="urn:microsoft.com/office/officeart/2005/8/layout/hProcess11"/>
    <dgm:cxn modelId="{3744B0B0-105C-4056-BF40-6EA053A5AC7B}" type="presParOf" srcId="{CF78B546-70D9-4C28-8955-5ACC8C9BC64A}" destId="{6A86FEFB-5932-4894-B919-282503F97121}" srcOrd="0" destOrd="0" presId="urn:microsoft.com/office/officeart/2005/8/layout/hProcess11"/>
    <dgm:cxn modelId="{0D533441-9734-452B-B26B-10F410BC5410}" type="presParOf" srcId="{CF78B546-70D9-4C28-8955-5ACC8C9BC64A}" destId="{067CC815-3BDB-46BA-9669-F922539F13A9}" srcOrd="1" destOrd="0" presId="urn:microsoft.com/office/officeart/2005/8/layout/hProcess11"/>
    <dgm:cxn modelId="{2CB829A4-83E5-46EC-81CC-55A03438C87D}" type="presParOf" srcId="{CF78B546-70D9-4C28-8955-5ACC8C9BC64A}" destId="{B8ECC9CB-F2BE-4072-ACDA-14BD51BF1D9E}" srcOrd="2" destOrd="0" presId="urn:microsoft.com/office/officeart/2005/8/layout/hProcess11"/>
    <dgm:cxn modelId="{76FB9A4B-474E-4CB1-B8F9-4B9849F44A0A}" type="presParOf" srcId="{31ACA776-4E44-4A4D-986A-C9321B6D0367}" destId="{98EFCF17-2511-4840-B766-1EA1FDBF1B7A}" srcOrd="3" destOrd="0" presId="urn:microsoft.com/office/officeart/2005/8/layout/hProcess11"/>
    <dgm:cxn modelId="{ABD38AD9-70B3-4CD6-89CA-086275051D1C}" type="presParOf" srcId="{31ACA776-4E44-4A4D-986A-C9321B6D0367}" destId="{FF7FC890-2BD4-4D47-8E3D-071039C6CF0F}" srcOrd="4" destOrd="0" presId="urn:microsoft.com/office/officeart/2005/8/layout/hProcess11"/>
    <dgm:cxn modelId="{25B43B49-7745-4E76-AD78-4A9C371C0F10}" type="presParOf" srcId="{FF7FC890-2BD4-4D47-8E3D-071039C6CF0F}" destId="{8B08C3C2-60CF-46A1-9973-E6BF9C1EE57C}" srcOrd="0" destOrd="0" presId="urn:microsoft.com/office/officeart/2005/8/layout/hProcess11"/>
    <dgm:cxn modelId="{705D1A6A-6AB8-4859-8FCE-352257E021B4}" type="presParOf" srcId="{FF7FC890-2BD4-4D47-8E3D-071039C6CF0F}" destId="{B0C56FB2-AB31-4B98-AFFB-F6C359D54094}" srcOrd="1" destOrd="0" presId="urn:microsoft.com/office/officeart/2005/8/layout/hProcess11"/>
    <dgm:cxn modelId="{43F14741-FFD2-4FA3-A585-4718469F016D}" type="presParOf" srcId="{FF7FC890-2BD4-4D47-8E3D-071039C6CF0F}" destId="{25A54556-10C5-4447-9AC8-1D75CE8FECE4}" srcOrd="2" destOrd="0" presId="urn:microsoft.com/office/officeart/2005/8/layout/hProcess11"/>
    <dgm:cxn modelId="{A28B77DC-447F-47D0-91A9-AED0471A1972}" type="presParOf" srcId="{31ACA776-4E44-4A4D-986A-C9321B6D0367}" destId="{07AE358E-4253-493C-BD8B-3107CCA4FC2D}" srcOrd="5" destOrd="0" presId="urn:microsoft.com/office/officeart/2005/8/layout/hProcess11"/>
    <dgm:cxn modelId="{869F6F7C-7D46-4C51-AF90-05A86A5C5A9C}" type="presParOf" srcId="{31ACA776-4E44-4A4D-986A-C9321B6D0367}" destId="{3F4B7F36-F87C-486C-9839-2D9BD1AC2562}" srcOrd="6" destOrd="0" presId="urn:microsoft.com/office/officeart/2005/8/layout/hProcess11"/>
    <dgm:cxn modelId="{F0BD5992-F49C-4591-992A-E59E5E319447}" type="presParOf" srcId="{3F4B7F36-F87C-486C-9839-2D9BD1AC2562}" destId="{42C028C6-8E4C-4B7F-82B0-BB981C29ECA3}" srcOrd="0" destOrd="0" presId="urn:microsoft.com/office/officeart/2005/8/layout/hProcess11"/>
    <dgm:cxn modelId="{CBB6D536-074D-458F-A8EC-F37039F35359}" type="presParOf" srcId="{3F4B7F36-F87C-486C-9839-2D9BD1AC2562}" destId="{FDEAF539-9287-4930-8062-F71A19BCBE80}" srcOrd="1" destOrd="0" presId="urn:microsoft.com/office/officeart/2005/8/layout/hProcess11"/>
    <dgm:cxn modelId="{0CE33FCC-38F1-40FD-8B0D-BBB680C60F46}" type="presParOf" srcId="{3F4B7F36-F87C-486C-9839-2D9BD1AC2562}" destId="{C2833FFF-5DA3-4E69-9634-9CBA9DE12F2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F9CBDD-5303-4292-8F65-9CA0EDBBE6A9}"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F5E9E238-9507-40F9-9B59-48410C41D5A4}">
      <dgm:prSet phldrT="[Text]"/>
      <dgm:spPr/>
      <dgm:t>
        <a:bodyPr/>
        <a:lstStyle/>
        <a:p>
          <a:r>
            <a:rPr lang="en-US" dirty="0"/>
            <a:t>1) Allows eligible student access to nutritious </a:t>
          </a:r>
          <a:r>
            <a:rPr lang="en-US" b="1" dirty="0"/>
            <a:t>food</a:t>
          </a:r>
          <a:r>
            <a:rPr lang="en-US" dirty="0"/>
            <a:t> through SNAP</a:t>
          </a:r>
        </a:p>
      </dgm:t>
    </dgm:pt>
    <dgm:pt modelId="{F9ACFDAC-9782-47EB-B7F8-4CA0B738AD27}" type="parTrans" cxnId="{07CD921E-878E-4158-83DE-9BA3F3C95EF4}">
      <dgm:prSet/>
      <dgm:spPr/>
      <dgm:t>
        <a:bodyPr/>
        <a:lstStyle/>
        <a:p>
          <a:endParaRPr lang="en-US"/>
        </a:p>
      </dgm:t>
    </dgm:pt>
    <dgm:pt modelId="{8910AC8D-15CF-4C05-BAD7-4D7FC1544273}" type="sibTrans" cxnId="{07CD921E-878E-4158-83DE-9BA3F3C95EF4}">
      <dgm:prSet/>
      <dgm:spPr/>
      <dgm:t>
        <a:bodyPr/>
        <a:lstStyle/>
        <a:p>
          <a:endParaRPr lang="en-US"/>
        </a:p>
      </dgm:t>
    </dgm:pt>
    <dgm:pt modelId="{C776AB0C-F119-453D-A012-FE050F08B057}">
      <dgm:prSet phldrT="[Text]"/>
      <dgm:spPr/>
      <dgm:t>
        <a:bodyPr/>
        <a:lstStyle/>
        <a:p>
          <a:r>
            <a:rPr lang="en-US" dirty="0"/>
            <a:t>2) Creates capacity for SNAP participants to </a:t>
          </a:r>
          <a:r>
            <a:rPr lang="en-US" b="1" dirty="0"/>
            <a:t>access training</a:t>
          </a:r>
        </a:p>
      </dgm:t>
    </dgm:pt>
    <dgm:pt modelId="{57191745-6B04-4562-A71C-0735F89E0474}" type="parTrans" cxnId="{B36B9069-41CC-4CF2-B73D-18D19CAFAEC2}">
      <dgm:prSet/>
      <dgm:spPr/>
      <dgm:t>
        <a:bodyPr/>
        <a:lstStyle/>
        <a:p>
          <a:endParaRPr lang="en-US"/>
        </a:p>
      </dgm:t>
    </dgm:pt>
    <dgm:pt modelId="{1D9B38C1-668B-4A47-8CF4-89FA4418E5D5}" type="sibTrans" cxnId="{B36B9069-41CC-4CF2-B73D-18D19CAFAEC2}">
      <dgm:prSet/>
      <dgm:spPr/>
      <dgm:t>
        <a:bodyPr/>
        <a:lstStyle/>
        <a:p>
          <a:endParaRPr lang="en-US"/>
        </a:p>
      </dgm:t>
    </dgm:pt>
    <dgm:pt modelId="{17CA0A20-0EDA-4BC6-BA55-D0DBCFD38F88}">
      <dgm:prSet phldrT="[Text]"/>
      <dgm:spPr/>
      <dgm:t>
        <a:bodyPr/>
        <a:lstStyle/>
        <a:p>
          <a:r>
            <a:rPr lang="en-US" dirty="0"/>
            <a:t>3) For current students, allows for </a:t>
          </a:r>
          <a:r>
            <a:rPr lang="en-US" b="1" dirty="0"/>
            <a:t>supportive services </a:t>
          </a:r>
          <a:r>
            <a:rPr lang="en-US" dirty="0"/>
            <a:t>above and beyond what is available to traditional students</a:t>
          </a:r>
        </a:p>
      </dgm:t>
    </dgm:pt>
    <dgm:pt modelId="{F6427D01-95FC-4258-B2FC-B5A7D4C8BF76}" type="parTrans" cxnId="{22656DCA-80B8-4268-A79C-54BF30E86573}">
      <dgm:prSet/>
      <dgm:spPr/>
      <dgm:t>
        <a:bodyPr/>
        <a:lstStyle/>
        <a:p>
          <a:endParaRPr lang="en-US"/>
        </a:p>
      </dgm:t>
    </dgm:pt>
    <dgm:pt modelId="{A1C271B3-60E3-4356-8E9C-E26E6B050805}" type="sibTrans" cxnId="{22656DCA-80B8-4268-A79C-54BF30E86573}">
      <dgm:prSet/>
      <dgm:spPr/>
      <dgm:t>
        <a:bodyPr/>
        <a:lstStyle/>
        <a:p>
          <a:endParaRPr lang="en-US"/>
        </a:p>
      </dgm:t>
    </dgm:pt>
    <dgm:pt modelId="{69A09798-6CCF-4C19-90B0-EA1F079EAD65}" type="pres">
      <dgm:prSet presAssocID="{63F9CBDD-5303-4292-8F65-9CA0EDBBE6A9}" presName="Name0" presStyleCnt="0">
        <dgm:presLayoutVars>
          <dgm:dir/>
          <dgm:resizeHandles val="exact"/>
        </dgm:presLayoutVars>
      </dgm:prSet>
      <dgm:spPr/>
    </dgm:pt>
    <dgm:pt modelId="{40DF5E41-D4B2-41B8-BD8D-22DDB32B937E}" type="pres">
      <dgm:prSet presAssocID="{63F9CBDD-5303-4292-8F65-9CA0EDBBE6A9}" presName="fgShape" presStyleLbl="fgShp" presStyleIdx="0" presStyleCnt="1"/>
      <dgm:spPr/>
    </dgm:pt>
    <dgm:pt modelId="{951C221C-92E2-47C0-BAD7-6F9E4DB6A1FC}" type="pres">
      <dgm:prSet presAssocID="{63F9CBDD-5303-4292-8F65-9CA0EDBBE6A9}" presName="linComp" presStyleCnt="0"/>
      <dgm:spPr/>
    </dgm:pt>
    <dgm:pt modelId="{50CE77FB-4483-4819-8BF2-C61320D453EC}" type="pres">
      <dgm:prSet presAssocID="{F5E9E238-9507-40F9-9B59-48410C41D5A4}" presName="compNode" presStyleCnt="0"/>
      <dgm:spPr/>
    </dgm:pt>
    <dgm:pt modelId="{AEF9DA49-93DE-4454-99D9-5EC33880C6B0}" type="pres">
      <dgm:prSet presAssocID="{F5E9E238-9507-40F9-9B59-48410C41D5A4}" presName="bkgdShape" presStyleLbl="node1" presStyleIdx="0" presStyleCnt="3"/>
      <dgm:spPr/>
    </dgm:pt>
    <dgm:pt modelId="{9BFF58D5-91EC-4DF2-AC44-127E5BC202C5}" type="pres">
      <dgm:prSet presAssocID="{F5E9E238-9507-40F9-9B59-48410C41D5A4}" presName="nodeTx" presStyleLbl="node1" presStyleIdx="0" presStyleCnt="3">
        <dgm:presLayoutVars>
          <dgm:bulletEnabled val="1"/>
        </dgm:presLayoutVars>
      </dgm:prSet>
      <dgm:spPr/>
    </dgm:pt>
    <dgm:pt modelId="{45A5AFE4-CCC4-4BEA-83FD-070B22381D83}" type="pres">
      <dgm:prSet presAssocID="{F5E9E238-9507-40F9-9B59-48410C41D5A4}" presName="invisiNode" presStyleLbl="node1" presStyleIdx="0" presStyleCnt="3"/>
      <dgm:spPr/>
    </dgm:pt>
    <dgm:pt modelId="{7B9AAECC-475E-4887-ABCC-186E6334A3A5}" type="pres">
      <dgm:prSet presAssocID="{F5E9E238-9507-40F9-9B59-48410C41D5A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7AD8F7A0-A548-4181-834D-0E54B7536469}" type="pres">
      <dgm:prSet presAssocID="{8910AC8D-15CF-4C05-BAD7-4D7FC1544273}" presName="sibTrans" presStyleLbl="sibTrans2D1" presStyleIdx="0" presStyleCnt="0"/>
      <dgm:spPr/>
    </dgm:pt>
    <dgm:pt modelId="{B3566415-B356-4285-95FF-448F51A1AD0B}" type="pres">
      <dgm:prSet presAssocID="{C776AB0C-F119-453D-A012-FE050F08B057}" presName="compNode" presStyleCnt="0"/>
      <dgm:spPr/>
    </dgm:pt>
    <dgm:pt modelId="{46BF966C-0727-409E-92A5-B6B406947BDB}" type="pres">
      <dgm:prSet presAssocID="{C776AB0C-F119-453D-A012-FE050F08B057}" presName="bkgdShape" presStyleLbl="node1" presStyleIdx="1" presStyleCnt="3"/>
      <dgm:spPr/>
    </dgm:pt>
    <dgm:pt modelId="{6D007C4A-B363-48C1-9646-27056E0D1120}" type="pres">
      <dgm:prSet presAssocID="{C776AB0C-F119-453D-A012-FE050F08B057}" presName="nodeTx" presStyleLbl="node1" presStyleIdx="1" presStyleCnt="3">
        <dgm:presLayoutVars>
          <dgm:bulletEnabled val="1"/>
        </dgm:presLayoutVars>
      </dgm:prSet>
      <dgm:spPr/>
    </dgm:pt>
    <dgm:pt modelId="{BF78146E-BF91-43BF-A01E-B2934CA5DCED}" type="pres">
      <dgm:prSet presAssocID="{C776AB0C-F119-453D-A012-FE050F08B057}" presName="invisiNode" presStyleLbl="node1" presStyleIdx="1" presStyleCnt="3"/>
      <dgm:spPr/>
    </dgm:pt>
    <dgm:pt modelId="{98657F9D-EB5B-42B9-B6C1-89B741ED2DA6}" type="pres">
      <dgm:prSet presAssocID="{C776AB0C-F119-453D-A012-FE050F08B05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pt>
    <dgm:pt modelId="{0CD43462-DAC5-40C7-990A-2F20E81AA6C2}" type="pres">
      <dgm:prSet presAssocID="{1D9B38C1-668B-4A47-8CF4-89FA4418E5D5}" presName="sibTrans" presStyleLbl="sibTrans2D1" presStyleIdx="0" presStyleCnt="0"/>
      <dgm:spPr/>
    </dgm:pt>
    <dgm:pt modelId="{86FF04DB-7549-40EF-B0E2-C12698953029}" type="pres">
      <dgm:prSet presAssocID="{17CA0A20-0EDA-4BC6-BA55-D0DBCFD38F88}" presName="compNode" presStyleCnt="0"/>
      <dgm:spPr/>
    </dgm:pt>
    <dgm:pt modelId="{D008E668-F19E-4065-9A8E-D2305FC3A020}" type="pres">
      <dgm:prSet presAssocID="{17CA0A20-0EDA-4BC6-BA55-D0DBCFD38F88}" presName="bkgdShape" presStyleLbl="node1" presStyleIdx="2" presStyleCnt="3"/>
      <dgm:spPr/>
    </dgm:pt>
    <dgm:pt modelId="{965ED632-5CEB-473D-BF73-C134C756481D}" type="pres">
      <dgm:prSet presAssocID="{17CA0A20-0EDA-4BC6-BA55-D0DBCFD38F88}" presName="nodeTx" presStyleLbl="node1" presStyleIdx="2" presStyleCnt="3">
        <dgm:presLayoutVars>
          <dgm:bulletEnabled val="1"/>
        </dgm:presLayoutVars>
      </dgm:prSet>
      <dgm:spPr/>
    </dgm:pt>
    <dgm:pt modelId="{47C0EE29-89D2-42D8-B4C3-4257E4E28F48}" type="pres">
      <dgm:prSet presAssocID="{17CA0A20-0EDA-4BC6-BA55-D0DBCFD38F88}" presName="invisiNode" presStyleLbl="node1" presStyleIdx="2" presStyleCnt="3"/>
      <dgm:spPr/>
    </dgm:pt>
    <dgm:pt modelId="{46D4F333-918F-4963-ABEC-79E5F5D9F810}" type="pres">
      <dgm:prSet presAssocID="{17CA0A20-0EDA-4BC6-BA55-D0DBCFD38F88}"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Lst>
  <dgm:cxnLst>
    <dgm:cxn modelId="{FF108010-9DA1-4166-9C39-F8A92EBE0AEA}" type="presOf" srcId="{17CA0A20-0EDA-4BC6-BA55-D0DBCFD38F88}" destId="{965ED632-5CEB-473D-BF73-C134C756481D}" srcOrd="1" destOrd="0" presId="urn:microsoft.com/office/officeart/2005/8/layout/hList7"/>
    <dgm:cxn modelId="{07CD921E-878E-4158-83DE-9BA3F3C95EF4}" srcId="{63F9CBDD-5303-4292-8F65-9CA0EDBBE6A9}" destId="{F5E9E238-9507-40F9-9B59-48410C41D5A4}" srcOrd="0" destOrd="0" parTransId="{F9ACFDAC-9782-47EB-B7F8-4CA0B738AD27}" sibTransId="{8910AC8D-15CF-4C05-BAD7-4D7FC1544273}"/>
    <dgm:cxn modelId="{3CEB3621-DBA7-44BF-BDC7-B04CEDA7662E}" type="presOf" srcId="{C776AB0C-F119-453D-A012-FE050F08B057}" destId="{46BF966C-0727-409E-92A5-B6B406947BDB}" srcOrd="0" destOrd="0" presId="urn:microsoft.com/office/officeart/2005/8/layout/hList7"/>
    <dgm:cxn modelId="{F5B01F2D-C7C4-4741-AAE7-CAF998F20AC0}" type="presOf" srcId="{C776AB0C-F119-453D-A012-FE050F08B057}" destId="{6D007C4A-B363-48C1-9646-27056E0D1120}" srcOrd="1" destOrd="0" presId="urn:microsoft.com/office/officeart/2005/8/layout/hList7"/>
    <dgm:cxn modelId="{B36B9069-41CC-4CF2-B73D-18D19CAFAEC2}" srcId="{63F9CBDD-5303-4292-8F65-9CA0EDBBE6A9}" destId="{C776AB0C-F119-453D-A012-FE050F08B057}" srcOrd="1" destOrd="0" parTransId="{57191745-6B04-4562-A71C-0735F89E0474}" sibTransId="{1D9B38C1-668B-4A47-8CF4-89FA4418E5D5}"/>
    <dgm:cxn modelId="{2B633774-4686-4EF3-B514-11FC60BB400C}" type="presOf" srcId="{1D9B38C1-668B-4A47-8CF4-89FA4418E5D5}" destId="{0CD43462-DAC5-40C7-990A-2F20E81AA6C2}" srcOrd="0" destOrd="0" presId="urn:microsoft.com/office/officeart/2005/8/layout/hList7"/>
    <dgm:cxn modelId="{5A0DD277-170B-47A7-B157-AA4D3B5268B1}" type="presOf" srcId="{F5E9E238-9507-40F9-9B59-48410C41D5A4}" destId="{9BFF58D5-91EC-4DF2-AC44-127E5BC202C5}" srcOrd="1" destOrd="0" presId="urn:microsoft.com/office/officeart/2005/8/layout/hList7"/>
    <dgm:cxn modelId="{38A2168E-4FA9-43CE-BC6D-CDB33F858C19}" type="presOf" srcId="{63F9CBDD-5303-4292-8F65-9CA0EDBBE6A9}" destId="{69A09798-6CCF-4C19-90B0-EA1F079EAD65}" srcOrd="0" destOrd="0" presId="urn:microsoft.com/office/officeart/2005/8/layout/hList7"/>
    <dgm:cxn modelId="{B6DB9EAB-0D1E-4594-B7F9-C32E9F9A9AA1}" type="presOf" srcId="{F5E9E238-9507-40F9-9B59-48410C41D5A4}" destId="{AEF9DA49-93DE-4454-99D9-5EC33880C6B0}" srcOrd="0" destOrd="0" presId="urn:microsoft.com/office/officeart/2005/8/layout/hList7"/>
    <dgm:cxn modelId="{22656DCA-80B8-4268-A79C-54BF30E86573}" srcId="{63F9CBDD-5303-4292-8F65-9CA0EDBBE6A9}" destId="{17CA0A20-0EDA-4BC6-BA55-D0DBCFD38F88}" srcOrd="2" destOrd="0" parTransId="{F6427D01-95FC-4258-B2FC-B5A7D4C8BF76}" sibTransId="{A1C271B3-60E3-4356-8E9C-E26E6B050805}"/>
    <dgm:cxn modelId="{4451CDED-ADB5-41C9-BF58-A8AC18CCBF2A}" type="presOf" srcId="{8910AC8D-15CF-4C05-BAD7-4D7FC1544273}" destId="{7AD8F7A0-A548-4181-834D-0E54B7536469}" srcOrd="0" destOrd="0" presId="urn:microsoft.com/office/officeart/2005/8/layout/hList7"/>
    <dgm:cxn modelId="{042056EE-AA5C-42C1-8466-D9DF4ED0C2A2}" type="presOf" srcId="{17CA0A20-0EDA-4BC6-BA55-D0DBCFD38F88}" destId="{D008E668-F19E-4065-9A8E-D2305FC3A020}" srcOrd="0" destOrd="0" presId="urn:microsoft.com/office/officeart/2005/8/layout/hList7"/>
    <dgm:cxn modelId="{59454AFF-B721-4042-A2C6-C668D11EDEE7}" type="presParOf" srcId="{69A09798-6CCF-4C19-90B0-EA1F079EAD65}" destId="{40DF5E41-D4B2-41B8-BD8D-22DDB32B937E}" srcOrd="0" destOrd="0" presId="urn:microsoft.com/office/officeart/2005/8/layout/hList7"/>
    <dgm:cxn modelId="{0F3EF96E-F566-46CF-9FCA-E29EDF671079}" type="presParOf" srcId="{69A09798-6CCF-4C19-90B0-EA1F079EAD65}" destId="{951C221C-92E2-47C0-BAD7-6F9E4DB6A1FC}" srcOrd="1" destOrd="0" presId="urn:microsoft.com/office/officeart/2005/8/layout/hList7"/>
    <dgm:cxn modelId="{5918CDD0-433E-478C-A0D0-FF7F463442FD}" type="presParOf" srcId="{951C221C-92E2-47C0-BAD7-6F9E4DB6A1FC}" destId="{50CE77FB-4483-4819-8BF2-C61320D453EC}" srcOrd="0" destOrd="0" presId="urn:microsoft.com/office/officeart/2005/8/layout/hList7"/>
    <dgm:cxn modelId="{7BD5645E-4A5A-4F85-90B0-D7043626E6F9}" type="presParOf" srcId="{50CE77FB-4483-4819-8BF2-C61320D453EC}" destId="{AEF9DA49-93DE-4454-99D9-5EC33880C6B0}" srcOrd="0" destOrd="0" presId="urn:microsoft.com/office/officeart/2005/8/layout/hList7"/>
    <dgm:cxn modelId="{4E1C412A-512E-47C6-BBFA-EB3A962897B8}" type="presParOf" srcId="{50CE77FB-4483-4819-8BF2-C61320D453EC}" destId="{9BFF58D5-91EC-4DF2-AC44-127E5BC202C5}" srcOrd="1" destOrd="0" presId="urn:microsoft.com/office/officeart/2005/8/layout/hList7"/>
    <dgm:cxn modelId="{CCED5B4A-413B-4B54-BA7C-7CC4756EC147}" type="presParOf" srcId="{50CE77FB-4483-4819-8BF2-C61320D453EC}" destId="{45A5AFE4-CCC4-4BEA-83FD-070B22381D83}" srcOrd="2" destOrd="0" presId="urn:microsoft.com/office/officeart/2005/8/layout/hList7"/>
    <dgm:cxn modelId="{17FEDE36-5106-4962-8777-2DCCC2BC7C5F}" type="presParOf" srcId="{50CE77FB-4483-4819-8BF2-C61320D453EC}" destId="{7B9AAECC-475E-4887-ABCC-186E6334A3A5}" srcOrd="3" destOrd="0" presId="urn:microsoft.com/office/officeart/2005/8/layout/hList7"/>
    <dgm:cxn modelId="{420D53D1-9BCB-47E3-98BE-C87A1583AF7B}" type="presParOf" srcId="{951C221C-92E2-47C0-BAD7-6F9E4DB6A1FC}" destId="{7AD8F7A0-A548-4181-834D-0E54B7536469}" srcOrd="1" destOrd="0" presId="urn:microsoft.com/office/officeart/2005/8/layout/hList7"/>
    <dgm:cxn modelId="{5F9E1A92-42BE-4BA2-B956-1BA6CB80AF53}" type="presParOf" srcId="{951C221C-92E2-47C0-BAD7-6F9E4DB6A1FC}" destId="{B3566415-B356-4285-95FF-448F51A1AD0B}" srcOrd="2" destOrd="0" presId="urn:microsoft.com/office/officeart/2005/8/layout/hList7"/>
    <dgm:cxn modelId="{BF4770BD-0C11-497D-B7A0-722B6B5DA17F}" type="presParOf" srcId="{B3566415-B356-4285-95FF-448F51A1AD0B}" destId="{46BF966C-0727-409E-92A5-B6B406947BDB}" srcOrd="0" destOrd="0" presId="urn:microsoft.com/office/officeart/2005/8/layout/hList7"/>
    <dgm:cxn modelId="{DF74CB24-B0D1-4ED0-9740-DED6098255AB}" type="presParOf" srcId="{B3566415-B356-4285-95FF-448F51A1AD0B}" destId="{6D007C4A-B363-48C1-9646-27056E0D1120}" srcOrd="1" destOrd="0" presId="urn:microsoft.com/office/officeart/2005/8/layout/hList7"/>
    <dgm:cxn modelId="{8AFAEA7A-8670-44DB-84C8-394C635F4EE0}" type="presParOf" srcId="{B3566415-B356-4285-95FF-448F51A1AD0B}" destId="{BF78146E-BF91-43BF-A01E-B2934CA5DCED}" srcOrd="2" destOrd="0" presId="urn:microsoft.com/office/officeart/2005/8/layout/hList7"/>
    <dgm:cxn modelId="{BEA30BDB-3AEA-4AD0-970E-C607A98B20CD}" type="presParOf" srcId="{B3566415-B356-4285-95FF-448F51A1AD0B}" destId="{98657F9D-EB5B-42B9-B6C1-89B741ED2DA6}" srcOrd="3" destOrd="0" presId="urn:microsoft.com/office/officeart/2005/8/layout/hList7"/>
    <dgm:cxn modelId="{D8B0462C-8194-4B2A-B114-58446D5E9963}" type="presParOf" srcId="{951C221C-92E2-47C0-BAD7-6F9E4DB6A1FC}" destId="{0CD43462-DAC5-40C7-990A-2F20E81AA6C2}" srcOrd="3" destOrd="0" presId="urn:microsoft.com/office/officeart/2005/8/layout/hList7"/>
    <dgm:cxn modelId="{F7033384-2118-4116-A0E0-E6FA42BF38FF}" type="presParOf" srcId="{951C221C-92E2-47C0-BAD7-6F9E4DB6A1FC}" destId="{86FF04DB-7549-40EF-B0E2-C12698953029}" srcOrd="4" destOrd="0" presId="urn:microsoft.com/office/officeart/2005/8/layout/hList7"/>
    <dgm:cxn modelId="{AE67F9EB-11E0-442A-8A45-EAC2F5F2EC64}" type="presParOf" srcId="{86FF04DB-7549-40EF-B0E2-C12698953029}" destId="{D008E668-F19E-4065-9A8E-D2305FC3A020}" srcOrd="0" destOrd="0" presId="urn:microsoft.com/office/officeart/2005/8/layout/hList7"/>
    <dgm:cxn modelId="{923A0679-0638-429C-BC65-971E9BA9B83E}" type="presParOf" srcId="{86FF04DB-7549-40EF-B0E2-C12698953029}" destId="{965ED632-5CEB-473D-BF73-C134C756481D}" srcOrd="1" destOrd="0" presId="urn:microsoft.com/office/officeart/2005/8/layout/hList7"/>
    <dgm:cxn modelId="{2E267F3F-F508-4FE7-96AB-C39B1DE660DA}" type="presParOf" srcId="{86FF04DB-7549-40EF-B0E2-C12698953029}" destId="{47C0EE29-89D2-42D8-B4C3-4257E4E28F48}" srcOrd="2" destOrd="0" presId="urn:microsoft.com/office/officeart/2005/8/layout/hList7"/>
    <dgm:cxn modelId="{AF0C81A3-E004-43A8-94C0-17E5896F59EB}" type="presParOf" srcId="{86FF04DB-7549-40EF-B0E2-C12698953029}" destId="{46D4F333-918F-4963-ABEC-79E5F5D9F81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F9A36-109C-4ACF-A6AA-49BE8AF266E5}">
      <dsp:nvSpPr>
        <dsp:cNvPr id="0" name=""/>
        <dsp:cNvSpPr/>
      </dsp:nvSpPr>
      <dsp:spPr>
        <a:xfrm>
          <a:off x="4349" y="1173229"/>
          <a:ext cx="2946668" cy="1160521"/>
        </a:xfrm>
        <a:prstGeom prst="chevron">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Student Eligibility Rule</a:t>
          </a:r>
        </a:p>
      </dsp:txBody>
      <dsp:txXfrm>
        <a:off x="584610" y="1173229"/>
        <a:ext cx="1786147" cy="1160521"/>
      </dsp:txXfrm>
    </dsp:sp>
    <dsp:sp modelId="{0379DB26-E713-4923-8163-8559BBFB75D4}">
      <dsp:nvSpPr>
        <dsp:cNvPr id="0" name=""/>
        <dsp:cNvSpPr/>
      </dsp:nvSpPr>
      <dsp:spPr>
        <a:xfrm>
          <a:off x="4349" y="2478815"/>
          <a:ext cx="2357334" cy="138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What does USDA say about college student eligibility for SNAP?</a:t>
          </a:r>
        </a:p>
      </dsp:txBody>
      <dsp:txXfrm>
        <a:off x="4349" y="2478815"/>
        <a:ext cx="2357334" cy="1387968"/>
      </dsp:txXfrm>
    </dsp:sp>
    <dsp:sp modelId="{F464F69B-D8A1-46D7-AC09-0CF467703A5C}">
      <dsp:nvSpPr>
        <dsp:cNvPr id="0" name=""/>
        <dsp:cNvSpPr/>
      </dsp:nvSpPr>
      <dsp:spPr>
        <a:xfrm>
          <a:off x="2735017" y="1173229"/>
          <a:ext cx="2946668" cy="1160521"/>
        </a:xfrm>
        <a:prstGeom prst="chevron">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What is SNAP E&amp;T?</a:t>
          </a:r>
        </a:p>
      </dsp:txBody>
      <dsp:txXfrm>
        <a:off x="3315278" y="1173229"/>
        <a:ext cx="1786147" cy="1160521"/>
      </dsp:txXfrm>
    </dsp:sp>
    <dsp:sp modelId="{BBD4E467-6D5E-405A-9B8F-E7BC58BD68B5}">
      <dsp:nvSpPr>
        <dsp:cNvPr id="0" name=""/>
        <dsp:cNvSpPr/>
      </dsp:nvSpPr>
      <dsp:spPr>
        <a:xfrm>
          <a:off x="2735017" y="2478815"/>
          <a:ext cx="2357334" cy="138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Basics of the SNAP Employment and Training (SNAP E&amp;T) Program</a:t>
          </a:r>
        </a:p>
      </dsp:txBody>
      <dsp:txXfrm>
        <a:off x="2735017" y="2478815"/>
        <a:ext cx="2357334" cy="1387968"/>
      </dsp:txXfrm>
    </dsp:sp>
    <dsp:sp modelId="{DC5ADB39-8B5E-474A-B14F-706BDADC04BF}">
      <dsp:nvSpPr>
        <dsp:cNvPr id="0" name=""/>
        <dsp:cNvSpPr/>
      </dsp:nvSpPr>
      <dsp:spPr>
        <a:xfrm>
          <a:off x="5465686" y="1173229"/>
          <a:ext cx="2946668" cy="1160521"/>
        </a:xfrm>
        <a:prstGeom prst="chevron">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SNAP E&amp;T and Community Colleges</a:t>
          </a:r>
        </a:p>
      </dsp:txBody>
      <dsp:txXfrm>
        <a:off x="6045947" y="1173229"/>
        <a:ext cx="1786147" cy="1160521"/>
      </dsp:txXfrm>
    </dsp:sp>
    <dsp:sp modelId="{5405D7C7-08EA-4BD0-82C9-9E8D8F0E28AC}">
      <dsp:nvSpPr>
        <dsp:cNvPr id="0" name=""/>
        <dsp:cNvSpPr/>
      </dsp:nvSpPr>
      <dsp:spPr>
        <a:xfrm>
          <a:off x="5465686" y="2478815"/>
          <a:ext cx="2357334" cy="138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How SNAP E&amp;T can support Community College student success</a:t>
          </a:r>
        </a:p>
      </dsp:txBody>
      <dsp:txXfrm>
        <a:off x="5465686" y="2478815"/>
        <a:ext cx="2357334" cy="1387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322B9-6D58-493E-ADD9-21F87C89CAC8}">
      <dsp:nvSpPr>
        <dsp:cNvPr id="0" name=""/>
        <dsp:cNvSpPr/>
      </dsp:nvSpPr>
      <dsp:spPr>
        <a:xfrm>
          <a:off x="0" y="812799"/>
          <a:ext cx="6096000" cy="2438400"/>
        </a:xfrm>
        <a:prstGeom prst="leftRightRibb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BD545-01B8-4685-A483-A6099EB0F51D}">
      <dsp:nvSpPr>
        <dsp:cNvPr id="0" name=""/>
        <dsp:cNvSpPr/>
      </dsp:nvSpPr>
      <dsp:spPr>
        <a:xfrm>
          <a:off x="731520" y="1239519"/>
          <a:ext cx="2011679" cy="1194816"/>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SNAP</a:t>
          </a:r>
        </a:p>
      </dsp:txBody>
      <dsp:txXfrm>
        <a:off x="731520" y="1239519"/>
        <a:ext cx="2011679" cy="1194816"/>
      </dsp:txXfrm>
    </dsp:sp>
    <dsp:sp modelId="{EDCF26BD-208E-48FC-8E69-C4CEBB0D4692}">
      <dsp:nvSpPr>
        <dsp:cNvPr id="0" name=""/>
        <dsp:cNvSpPr/>
      </dsp:nvSpPr>
      <dsp:spPr>
        <a:xfrm>
          <a:off x="3048000" y="1629663"/>
          <a:ext cx="2377440" cy="1194816"/>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4460" rIns="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College Students</a:t>
          </a:r>
        </a:p>
      </dsp:txBody>
      <dsp:txXfrm>
        <a:off x="3048000" y="1629663"/>
        <a:ext cx="2377440" cy="1194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A038D-1895-4406-A909-34AD62919C65}">
      <dsp:nvSpPr>
        <dsp:cNvPr id="0" name=""/>
        <dsp:cNvSpPr/>
      </dsp:nvSpPr>
      <dsp:spPr>
        <a:xfrm>
          <a:off x="2090218" y="61472"/>
          <a:ext cx="2950675" cy="2950675"/>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Addressing Food Insecurity among College Students</a:t>
          </a:r>
        </a:p>
      </dsp:txBody>
      <dsp:txXfrm>
        <a:off x="2483641" y="577840"/>
        <a:ext cx="2163828" cy="1327803"/>
      </dsp:txXfrm>
    </dsp:sp>
    <dsp:sp modelId="{A96C26E8-6758-4C08-AC3E-062441F89657}">
      <dsp:nvSpPr>
        <dsp:cNvPr id="0" name=""/>
        <dsp:cNvSpPr/>
      </dsp:nvSpPr>
      <dsp:spPr>
        <a:xfrm>
          <a:off x="3154920" y="1905644"/>
          <a:ext cx="2950675" cy="2950675"/>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Improving Skills of SNAP Participants</a:t>
          </a:r>
        </a:p>
      </dsp:txBody>
      <dsp:txXfrm>
        <a:off x="4057335" y="2667902"/>
        <a:ext cx="1770405" cy="1622871"/>
      </dsp:txXfrm>
    </dsp:sp>
    <dsp:sp modelId="{DE926557-8E3D-4315-B900-ECE7A1EF1A0D}">
      <dsp:nvSpPr>
        <dsp:cNvPr id="0" name=""/>
        <dsp:cNvSpPr/>
      </dsp:nvSpPr>
      <dsp:spPr>
        <a:xfrm>
          <a:off x="1025516" y="1905644"/>
          <a:ext cx="2950675" cy="2950675"/>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Preparing a Skilled Workforce</a:t>
          </a:r>
        </a:p>
      </dsp:txBody>
      <dsp:txXfrm>
        <a:off x="1303371" y="2667902"/>
        <a:ext cx="1770405" cy="1622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DD24D-167B-4CDC-A028-7BC2C4451C50}">
      <dsp:nvSpPr>
        <dsp:cNvPr id="0" name=""/>
        <dsp:cNvSpPr/>
      </dsp:nvSpPr>
      <dsp:spPr>
        <a:xfrm>
          <a:off x="0" y="3744095"/>
          <a:ext cx="8603809" cy="873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Segoe UI" panose="020B0502040204020203" pitchFamily="34" charset="0"/>
              <a:ea typeface="Segoe UI" panose="020B0502040204020203" pitchFamily="34" charset="0"/>
              <a:cs typeface="Segoe UI" panose="020B0502040204020203" pitchFamily="34" charset="0"/>
            </a:rPr>
            <a:t>50-50 funds are flexible</a:t>
          </a:r>
        </a:p>
      </dsp:txBody>
      <dsp:txXfrm>
        <a:off x="6022666" y="3744095"/>
        <a:ext cx="2581143" cy="873824"/>
      </dsp:txXfrm>
    </dsp:sp>
    <dsp:sp modelId="{E4CAC367-3775-41CF-B722-58D04BEE9F75}">
      <dsp:nvSpPr>
        <dsp:cNvPr id="0" name=""/>
        <dsp:cNvSpPr/>
      </dsp:nvSpPr>
      <dsp:spPr>
        <a:xfrm>
          <a:off x="0" y="2724633"/>
          <a:ext cx="8603809" cy="873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0" kern="1200" dirty="0">
            <a:latin typeface="Segoe UI" panose="020B0502040204020203" pitchFamily="34" charset="0"/>
            <a:ea typeface="Segoe UI" panose="020B0502040204020203" pitchFamily="34" charset="0"/>
            <a:cs typeface="Segoe UI" panose="020B0502040204020203" pitchFamily="34" charset="0"/>
          </a:endParaRPr>
        </a:p>
      </dsp:txBody>
      <dsp:txXfrm>
        <a:off x="6022666" y="2724633"/>
        <a:ext cx="2581143" cy="873824"/>
      </dsp:txXfrm>
    </dsp:sp>
    <dsp:sp modelId="{28F13983-EEA7-4EEC-82A0-1DA303E8F1DC}">
      <dsp:nvSpPr>
        <dsp:cNvPr id="0" name=""/>
        <dsp:cNvSpPr/>
      </dsp:nvSpPr>
      <dsp:spPr>
        <a:xfrm>
          <a:off x="0" y="1705171"/>
          <a:ext cx="8603809" cy="873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Segoe UI" panose="020B0502040204020203" pitchFamily="34" charset="0"/>
              <a:ea typeface="Segoe UI" panose="020B0502040204020203" pitchFamily="34" charset="0"/>
              <a:cs typeface="Segoe UI" panose="020B0502040204020203" pitchFamily="34" charset="0"/>
            </a:rPr>
            <a:t>Annual Federal funding for three SNAP E&amp;T streams</a:t>
          </a:r>
        </a:p>
      </dsp:txBody>
      <dsp:txXfrm>
        <a:off x="6022666" y="1705171"/>
        <a:ext cx="2581143" cy="873824"/>
      </dsp:txXfrm>
    </dsp:sp>
    <dsp:sp modelId="{A2557A73-C92A-42BB-AFBD-8E1B6453DBE8}">
      <dsp:nvSpPr>
        <dsp:cNvPr id="0" name=""/>
        <dsp:cNvSpPr/>
      </dsp:nvSpPr>
      <dsp:spPr>
        <a:xfrm>
          <a:off x="1635100" y="1795757"/>
          <a:ext cx="1425622" cy="72818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Segoe UI" panose="020B0502040204020203" pitchFamily="34" charset="0"/>
              <a:ea typeface="Segoe UI" panose="020B0502040204020203" pitchFamily="34" charset="0"/>
              <a:cs typeface="Segoe UI" panose="020B0502040204020203" pitchFamily="34" charset="0"/>
            </a:rPr>
            <a:t>Federal</a:t>
          </a:r>
          <a:r>
            <a:rPr lang="en-US" sz="1800" b="0" kern="1200" dirty="0">
              <a:latin typeface="Segoe UI" panose="020B0502040204020203" pitchFamily="34" charset="0"/>
              <a:ea typeface="Segoe UI" panose="020B0502040204020203" pitchFamily="34" charset="0"/>
              <a:cs typeface="Segoe UI" panose="020B0502040204020203" pitchFamily="34" charset="0"/>
            </a:rPr>
            <a:t> </a:t>
          </a:r>
          <a:r>
            <a:rPr lang="en-US" sz="1600" b="0" kern="1200" dirty="0">
              <a:latin typeface="Segoe UI" panose="020B0502040204020203" pitchFamily="34" charset="0"/>
              <a:ea typeface="Segoe UI" panose="020B0502040204020203" pitchFamily="34" charset="0"/>
              <a:cs typeface="Segoe UI" panose="020B0502040204020203" pitchFamily="34" charset="0"/>
            </a:rPr>
            <a:t>SNAP E&amp;T Funding</a:t>
          </a:r>
        </a:p>
      </dsp:txBody>
      <dsp:txXfrm>
        <a:off x="1656428" y="1817085"/>
        <a:ext cx="1382966" cy="685531"/>
      </dsp:txXfrm>
    </dsp:sp>
    <dsp:sp modelId="{179A6514-1DCC-418B-BCD5-15A9BFEBE50E}">
      <dsp:nvSpPr>
        <dsp:cNvPr id="0" name=""/>
        <dsp:cNvSpPr/>
      </dsp:nvSpPr>
      <dsp:spPr>
        <a:xfrm>
          <a:off x="2347911" y="2523944"/>
          <a:ext cx="1624237" cy="273507"/>
        </a:xfrm>
        <a:custGeom>
          <a:avLst/>
          <a:gdLst/>
          <a:ahLst/>
          <a:cxnLst/>
          <a:rect l="0" t="0" r="0" b="0"/>
          <a:pathLst>
            <a:path>
              <a:moveTo>
                <a:pt x="0" y="0"/>
              </a:moveTo>
              <a:lnTo>
                <a:pt x="0" y="136753"/>
              </a:lnTo>
              <a:lnTo>
                <a:pt x="1624237" y="136753"/>
              </a:lnTo>
              <a:lnTo>
                <a:pt x="1624237" y="273507"/>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AD9F0-F164-40CE-91AF-65E1F6B507A6}">
      <dsp:nvSpPr>
        <dsp:cNvPr id="0" name=""/>
        <dsp:cNvSpPr/>
      </dsp:nvSpPr>
      <dsp:spPr>
        <a:xfrm>
          <a:off x="3426008" y="2797451"/>
          <a:ext cx="1092280" cy="728187"/>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Segoe UI" panose="020B0502040204020203" pitchFamily="34" charset="0"/>
              <a:ea typeface="Segoe UI" panose="020B0502040204020203" pitchFamily="34" charset="0"/>
              <a:cs typeface="Segoe UI" panose="020B0502040204020203" pitchFamily="34" charset="0"/>
            </a:rPr>
            <a:t>50-50 Funds</a:t>
          </a:r>
        </a:p>
      </dsp:txBody>
      <dsp:txXfrm>
        <a:off x="3447336" y="2818779"/>
        <a:ext cx="1049624" cy="685531"/>
      </dsp:txXfrm>
    </dsp:sp>
    <dsp:sp modelId="{19DFD6D4-109A-460A-B403-41F89823CAEC}">
      <dsp:nvSpPr>
        <dsp:cNvPr id="0" name=""/>
        <dsp:cNvSpPr/>
      </dsp:nvSpPr>
      <dsp:spPr>
        <a:xfrm>
          <a:off x="3972149" y="3525639"/>
          <a:ext cx="1068725" cy="291274"/>
        </a:xfrm>
        <a:custGeom>
          <a:avLst/>
          <a:gdLst/>
          <a:ahLst/>
          <a:cxnLst/>
          <a:rect l="0" t="0" r="0" b="0"/>
          <a:pathLst>
            <a:path>
              <a:moveTo>
                <a:pt x="0" y="0"/>
              </a:moveTo>
              <a:lnTo>
                <a:pt x="0" y="145637"/>
              </a:lnTo>
              <a:lnTo>
                <a:pt x="1068725" y="145637"/>
              </a:lnTo>
              <a:lnTo>
                <a:pt x="1068725" y="291274"/>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B42E6-B204-46BE-839E-25F75A8B522D}">
      <dsp:nvSpPr>
        <dsp:cNvPr id="0" name=""/>
        <dsp:cNvSpPr/>
      </dsp:nvSpPr>
      <dsp:spPr>
        <a:xfrm>
          <a:off x="4061961" y="3816913"/>
          <a:ext cx="1957825" cy="728187"/>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Segoe UI" panose="020B0502040204020203" pitchFamily="34" charset="0"/>
              <a:ea typeface="Segoe UI" panose="020B0502040204020203" pitchFamily="34" charset="0"/>
              <a:cs typeface="Segoe UI" panose="020B0502040204020203" pitchFamily="34" charset="0"/>
            </a:rPr>
            <a:t>Participant Reimbursements</a:t>
          </a:r>
        </a:p>
      </dsp:txBody>
      <dsp:txXfrm>
        <a:off x="4083289" y="3838241"/>
        <a:ext cx="1915169" cy="685531"/>
      </dsp:txXfrm>
    </dsp:sp>
    <dsp:sp modelId="{739C46AA-6927-4B9F-8B02-7C4F97F88BB0}">
      <dsp:nvSpPr>
        <dsp:cNvPr id="0" name=""/>
        <dsp:cNvSpPr/>
      </dsp:nvSpPr>
      <dsp:spPr>
        <a:xfrm>
          <a:off x="2829394" y="3525639"/>
          <a:ext cx="1142754" cy="291274"/>
        </a:xfrm>
        <a:custGeom>
          <a:avLst/>
          <a:gdLst/>
          <a:ahLst/>
          <a:cxnLst/>
          <a:rect l="0" t="0" r="0" b="0"/>
          <a:pathLst>
            <a:path>
              <a:moveTo>
                <a:pt x="1142754" y="0"/>
              </a:moveTo>
              <a:lnTo>
                <a:pt x="1142754" y="145637"/>
              </a:lnTo>
              <a:lnTo>
                <a:pt x="0" y="145637"/>
              </a:lnTo>
              <a:lnTo>
                <a:pt x="0" y="291274"/>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505BF-FEF1-484F-B183-026570FAC6DB}">
      <dsp:nvSpPr>
        <dsp:cNvPr id="0" name=""/>
        <dsp:cNvSpPr/>
      </dsp:nvSpPr>
      <dsp:spPr>
        <a:xfrm>
          <a:off x="1924510" y="3816913"/>
          <a:ext cx="1809766" cy="728187"/>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Segoe UI" panose="020B0502040204020203" pitchFamily="34" charset="0"/>
              <a:ea typeface="Segoe UI" panose="020B0502040204020203" pitchFamily="34" charset="0"/>
              <a:cs typeface="Segoe UI" panose="020B0502040204020203" pitchFamily="34" charset="0"/>
            </a:rPr>
            <a:t>Administrative Reimbursements</a:t>
          </a:r>
        </a:p>
      </dsp:txBody>
      <dsp:txXfrm>
        <a:off x="1945838" y="3838241"/>
        <a:ext cx="1767110" cy="685531"/>
      </dsp:txXfrm>
    </dsp:sp>
    <dsp:sp modelId="{DEAE7FF9-DDF6-4CF0-8CC4-0585D82A0337}">
      <dsp:nvSpPr>
        <dsp:cNvPr id="0" name=""/>
        <dsp:cNvSpPr/>
      </dsp:nvSpPr>
      <dsp:spPr>
        <a:xfrm>
          <a:off x="2300902" y="2523944"/>
          <a:ext cx="91440" cy="273507"/>
        </a:xfrm>
        <a:custGeom>
          <a:avLst/>
          <a:gdLst/>
          <a:ahLst/>
          <a:cxnLst/>
          <a:rect l="0" t="0" r="0" b="0"/>
          <a:pathLst>
            <a:path>
              <a:moveTo>
                <a:pt x="47008" y="0"/>
              </a:moveTo>
              <a:lnTo>
                <a:pt x="47008" y="136753"/>
              </a:lnTo>
              <a:lnTo>
                <a:pt x="45720" y="136753"/>
              </a:lnTo>
              <a:lnTo>
                <a:pt x="45720" y="273507"/>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63CF0-0C30-4016-A86D-2EFE4983846F}">
      <dsp:nvSpPr>
        <dsp:cNvPr id="0" name=""/>
        <dsp:cNvSpPr/>
      </dsp:nvSpPr>
      <dsp:spPr>
        <a:xfrm>
          <a:off x="1594920" y="2797451"/>
          <a:ext cx="1503404" cy="72818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Segoe UI" panose="020B0502040204020203" pitchFamily="34" charset="0"/>
              <a:ea typeface="Segoe UI" panose="020B0502040204020203" pitchFamily="34" charset="0"/>
              <a:cs typeface="Segoe UI" panose="020B0502040204020203" pitchFamily="34" charset="0"/>
            </a:rPr>
            <a:t>Pledge State (ABAWD) Funds</a:t>
          </a:r>
        </a:p>
      </dsp:txBody>
      <dsp:txXfrm>
        <a:off x="1616248" y="2818779"/>
        <a:ext cx="1460748" cy="685531"/>
      </dsp:txXfrm>
    </dsp:sp>
    <dsp:sp modelId="{1ADAC1CC-11D8-4C7A-949A-6D7997FDB530}">
      <dsp:nvSpPr>
        <dsp:cNvPr id="0" name=""/>
        <dsp:cNvSpPr/>
      </dsp:nvSpPr>
      <dsp:spPr>
        <a:xfrm>
          <a:off x="721096" y="2523944"/>
          <a:ext cx="1626815" cy="273507"/>
        </a:xfrm>
        <a:custGeom>
          <a:avLst/>
          <a:gdLst/>
          <a:ahLst/>
          <a:cxnLst/>
          <a:rect l="0" t="0" r="0" b="0"/>
          <a:pathLst>
            <a:path>
              <a:moveTo>
                <a:pt x="1626815" y="0"/>
              </a:moveTo>
              <a:lnTo>
                <a:pt x="1626815" y="136753"/>
              </a:lnTo>
              <a:lnTo>
                <a:pt x="0" y="136753"/>
              </a:lnTo>
              <a:lnTo>
                <a:pt x="0" y="273507"/>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F91EE-CDD2-4E91-B356-8E03EF66E371}">
      <dsp:nvSpPr>
        <dsp:cNvPr id="0" name=""/>
        <dsp:cNvSpPr/>
      </dsp:nvSpPr>
      <dsp:spPr>
        <a:xfrm>
          <a:off x="174955" y="2797451"/>
          <a:ext cx="1092280" cy="72818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latin typeface="Segoe UI" panose="020B0502040204020203" pitchFamily="34" charset="0"/>
              <a:ea typeface="Segoe UI" panose="020B0502040204020203" pitchFamily="34" charset="0"/>
              <a:cs typeface="Segoe UI" panose="020B0502040204020203" pitchFamily="34" charset="0"/>
            </a:rPr>
            <a:t>100 Percent Funds</a:t>
          </a:r>
          <a:endParaRPr lang="en-US" sz="1600" b="0" kern="1200" dirty="0">
            <a:latin typeface="Segoe UI" panose="020B0502040204020203" pitchFamily="34" charset="0"/>
            <a:ea typeface="Segoe UI" panose="020B0502040204020203" pitchFamily="34" charset="0"/>
            <a:cs typeface="Segoe UI" panose="020B0502040204020203" pitchFamily="34" charset="0"/>
          </a:endParaRPr>
        </a:p>
      </dsp:txBody>
      <dsp:txXfrm>
        <a:off x="196283" y="2818779"/>
        <a:ext cx="1049624" cy="685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86748-8536-4EF5-8228-CE51F3267145}">
      <dsp:nvSpPr>
        <dsp:cNvPr id="0" name=""/>
        <dsp:cNvSpPr/>
      </dsp:nvSpPr>
      <dsp:spPr>
        <a:xfrm>
          <a:off x="0" y="1325879"/>
          <a:ext cx="8534399" cy="176784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9D43F-685D-4C9E-B3BA-E640F2AC8E9B}">
      <dsp:nvSpPr>
        <dsp:cNvPr id="0" name=""/>
        <dsp:cNvSpPr/>
      </dsp:nvSpPr>
      <dsp:spPr>
        <a:xfrm>
          <a:off x="2488" y="0"/>
          <a:ext cx="1928394"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mn-lt"/>
              <a:cs typeface="Arial" panose="020B0604020202020204" pitchFamily="34" charset="0"/>
            </a:rPr>
            <a:t>State contracts with local employment and/or education provider to provide E&amp;T services</a:t>
          </a:r>
        </a:p>
      </dsp:txBody>
      <dsp:txXfrm>
        <a:off x="2488" y="0"/>
        <a:ext cx="1928394" cy="1767840"/>
      </dsp:txXfrm>
    </dsp:sp>
    <dsp:sp modelId="{750E08F8-6F48-4F5C-B69A-EE0D922BAF10}">
      <dsp:nvSpPr>
        <dsp:cNvPr id="0" name=""/>
        <dsp:cNvSpPr/>
      </dsp:nvSpPr>
      <dsp:spPr>
        <a:xfrm>
          <a:off x="745705" y="1988819"/>
          <a:ext cx="441960" cy="441960"/>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86FEFB-5932-4894-B919-282503F97121}">
      <dsp:nvSpPr>
        <dsp:cNvPr id="0" name=""/>
        <dsp:cNvSpPr/>
      </dsp:nvSpPr>
      <dsp:spPr>
        <a:xfrm>
          <a:off x="1971622" y="2651759"/>
          <a:ext cx="1987605"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mn-lt"/>
              <a:cs typeface="Arial" panose="020B0604020202020204" pitchFamily="34" charset="0"/>
            </a:rPr>
            <a:t>Provider uses non-federal funds to pay for allowable expenses, and submits a claim for reimbursement through the State</a:t>
          </a:r>
        </a:p>
      </dsp:txBody>
      <dsp:txXfrm>
        <a:off x="1971622" y="2651759"/>
        <a:ext cx="1987605" cy="1767840"/>
      </dsp:txXfrm>
    </dsp:sp>
    <dsp:sp modelId="{067CC815-3BDB-46BA-9669-F922539F13A9}">
      <dsp:nvSpPr>
        <dsp:cNvPr id="0" name=""/>
        <dsp:cNvSpPr/>
      </dsp:nvSpPr>
      <dsp:spPr>
        <a:xfrm>
          <a:off x="2744444" y="1988819"/>
          <a:ext cx="441960" cy="441960"/>
        </a:xfrm>
        <a:prstGeom prst="ellipse">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B08C3C2-60CF-46A1-9973-E6BF9C1EE57C}">
      <dsp:nvSpPr>
        <dsp:cNvPr id="0" name=""/>
        <dsp:cNvSpPr/>
      </dsp:nvSpPr>
      <dsp:spPr>
        <a:xfrm>
          <a:off x="3999966" y="0"/>
          <a:ext cx="1613242"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mn-lt"/>
              <a:cs typeface="Arial" panose="020B0604020202020204" pitchFamily="34" charset="0"/>
            </a:rPr>
            <a:t>FNS reimburses State for 50% allowable expenses</a:t>
          </a:r>
        </a:p>
      </dsp:txBody>
      <dsp:txXfrm>
        <a:off x="3999966" y="0"/>
        <a:ext cx="1613242" cy="1767840"/>
      </dsp:txXfrm>
    </dsp:sp>
    <dsp:sp modelId="{B0C56FB2-AB31-4B98-AFFB-F6C359D54094}">
      <dsp:nvSpPr>
        <dsp:cNvPr id="0" name=""/>
        <dsp:cNvSpPr/>
      </dsp:nvSpPr>
      <dsp:spPr>
        <a:xfrm>
          <a:off x="4585607" y="1988819"/>
          <a:ext cx="441960" cy="441960"/>
        </a:xfrm>
        <a:prstGeom prst="ellipse">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2C028C6-8E4C-4B7F-82B0-BB981C29ECA3}">
      <dsp:nvSpPr>
        <dsp:cNvPr id="0" name=""/>
        <dsp:cNvSpPr/>
      </dsp:nvSpPr>
      <dsp:spPr>
        <a:xfrm>
          <a:off x="5594028" y="2651759"/>
          <a:ext cx="2024523" cy="1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endParaRPr lang="en-US" sz="1600" kern="1200" dirty="0">
            <a:latin typeface="+mn-lt"/>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latin typeface="+mn-lt"/>
              <a:cs typeface="Arial" panose="020B0604020202020204" pitchFamily="34" charset="0"/>
            </a:rPr>
            <a:t>State passes reimbursement back to partner</a:t>
          </a:r>
        </a:p>
      </dsp:txBody>
      <dsp:txXfrm>
        <a:off x="5594028" y="2651759"/>
        <a:ext cx="2024523" cy="1767840"/>
      </dsp:txXfrm>
    </dsp:sp>
    <dsp:sp modelId="{FDEAF539-9287-4930-8062-F71A19BCBE80}">
      <dsp:nvSpPr>
        <dsp:cNvPr id="0" name=""/>
        <dsp:cNvSpPr/>
      </dsp:nvSpPr>
      <dsp:spPr>
        <a:xfrm>
          <a:off x="6445230" y="1988819"/>
          <a:ext cx="441960" cy="441960"/>
        </a:xfrm>
        <a:prstGeom prst="ellipse">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9DA49-93DE-4454-99D9-5EC33880C6B0}">
      <dsp:nvSpPr>
        <dsp:cNvPr id="0" name=""/>
        <dsp:cNvSpPr/>
      </dsp:nvSpPr>
      <dsp:spPr>
        <a:xfrm>
          <a:off x="1727" y="0"/>
          <a:ext cx="2688282" cy="4992688"/>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1) Allows eligible student access to nutritious </a:t>
          </a:r>
          <a:r>
            <a:rPr lang="en-US" sz="2000" b="1" kern="1200" dirty="0"/>
            <a:t>food</a:t>
          </a:r>
          <a:r>
            <a:rPr lang="en-US" sz="2000" kern="1200" dirty="0"/>
            <a:t> through SNAP</a:t>
          </a:r>
        </a:p>
      </dsp:txBody>
      <dsp:txXfrm>
        <a:off x="1727" y="1997075"/>
        <a:ext cx="2688282" cy="1997075"/>
      </dsp:txXfrm>
    </dsp:sp>
    <dsp:sp modelId="{7B9AAECC-475E-4887-ABCC-186E6334A3A5}">
      <dsp:nvSpPr>
        <dsp:cNvPr id="0" name=""/>
        <dsp:cNvSpPr/>
      </dsp:nvSpPr>
      <dsp:spPr>
        <a:xfrm>
          <a:off x="514586" y="299561"/>
          <a:ext cx="1662565" cy="166256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F966C-0727-409E-92A5-B6B406947BDB}">
      <dsp:nvSpPr>
        <dsp:cNvPr id="0" name=""/>
        <dsp:cNvSpPr/>
      </dsp:nvSpPr>
      <dsp:spPr>
        <a:xfrm>
          <a:off x="2770658" y="0"/>
          <a:ext cx="2688282" cy="4992688"/>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2) Creates capacity for SNAP participants to </a:t>
          </a:r>
          <a:r>
            <a:rPr lang="en-US" sz="2000" b="1" kern="1200" dirty="0"/>
            <a:t>access training</a:t>
          </a:r>
        </a:p>
      </dsp:txBody>
      <dsp:txXfrm>
        <a:off x="2770658" y="1997075"/>
        <a:ext cx="2688282" cy="1997075"/>
      </dsp:txXfrm>
    </dsp:sp>
    <dsp:sp modelId="{98657F9D-EB5B-42B9-B6C1-89B741ED2DA6}">
      <dsp:nvSpPr>
        <dsp:cNvPr id="0" name=""/>
        <dsp:cNvSpPr/>
      </dsp:nvSpPr>
      <dsp:spPr>
        <a:xfrm>
          <a:off x="3283517" y="299561"/>
          <a:ext cx="1662565" cy="166256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8E668-F19E-4065-9A8E-D2305FC3A020}">
      <dsp:nvSpPr>
        <dsp:cNvPr id="0" name=""/>
        <dsp:cNvSpPr/>
      </dsp:nvSpPr>
      <dsp:spPr>
        <a:xfrm>
          <a:off x="5539589" y="0"/>
          <a:ext cx="2688282" cy="4992688"/>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3) For current students, allows for </a:t>
          </a:r>
          <a:r>
            <a:rPr lang="en-US" sz="2000" b="1" kern="1200" dirty="0"/>
            <a:t>supportive services </a:t>
          </a:r>
          <a:r>
            <a:rPr lang="en-US" sz="2000" kern="1200" dirty="0"/>
            <a:t>above and beyond what is available to traditional students</a:t>
          </a:r>
        </a:p>
      </dsp:txBody>
      <dsp:txXfrm>
        <a:off x="5539589" y="1997075"/>
        <a:ext cx="2688282" cy="1997075"/>
      </dsp:txXfrm>
    </dsp:sp>
    <dsp:sp modelId="{46D4F333-918F-4963-ABEC-79E5F5D9F810}">
      <dsp:nvSpPr>
        <dsp:cNvPr id="0" name=""/>
        <dsp:cNvSpPr/>
      </dsp:nvSpPr>
      <dsp:spPr>
        <a:xfrm>
          <a:off x="6052448" y="299561"/>
          <a:ext cx="1662565" cy="166256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DF5E41-D4B2-41B8-BD8D-22DDB32B937E}">
      <dsp:nvSpPr>
        <dsp:cNvPr id="0" name=""/>
        <dsp:cNvSpPr/>
      </dsp:nvSpPr>
      <dsp:spPr>
        <a:xfrm>
          <a:off x="329183" y="3994150"/>
          <a:ext cx="7571232" cy="748903"/>
        </a:xfrm>
        <a:prstGeom prst="leftRightArrow">
          <a:avLst/>
        </a:prstGeom>
        <a:solidFill>
          <a:schemeClr val="accent2">
            <a:tint val="4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170A4-8431-4664-AF10-E44F9E589F46}"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A79A7-554C-4844-B5DA-6E0AA13D834B}" type="slidenum">
              <a:rPr lang="en-US" smtClean="0"/>
              <a:t>‹#›</a:t>
            </a:fld>
            <a:endParaRPr lang="en-US"/>
          </a:p>
        </p:txBody>
      </p:sp>
    </p:spTree>
    <p:extLst>
      <p:ext uri="{BB962C8B-B14F-4D97-AF65-F5344CB8AC3E}">
        <p14:creationId xmlns:p14="http://schemas.microsoft.com/office/powerpoint/2010/main" val="418769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486470" indent="-486470">
              <a:spcAft>
                <a:spcPts val="568"/>
              </a:spcAft>
              <a:buFont typeface="+mj-lt"/>
              <a:buAutoNum type="arabicPeriod"/>
              <a:defRPr/>
            </a:pPr>
            <a:endParaRPr lang="en-US" dirty="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6DD94D-0C95-478B-BA04-0821B2058382}" type="slidenum">
              <a:rPr lang="en-US" smtClean="0"/>
              <a:pPr fontAlgn="base">
                <a:spcBef>
                  <a:spcPct val="0"/>
                </a:spcBef>
                <a:spcAft>
                  <a:spcPct val="0"/>
                </a:spcAft>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October 18,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October 18,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October 18,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October 18,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October 18,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October 18,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October 18,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October 18,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October 18,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October 18,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October 18,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October 18,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naptoskills.fns.usd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Brian.Solomon@fns.usda.gov" TargetMode="External"/><Relationship Id="rId3" Type="http://schemas.openxmlformats.org/officeDocument/2006/relationships/hyperlink" Target="mailto:derrick.dolphin@fns.usda.gov" TargetMode="External"/><Relationship Id="rId7" Type="http://schemas.openxmlformats.org/officeDocument/2006/relationships/hyperlink" Target="mailto:karla.maraccini@fns.usda.gov" TargetMode="External"/><Relationship Id="rId2" Type="http://schemas.openxmlformats.org/officeDocument/2006/relationships/hyperlink" Target="mailto:Mary.Ruggieri@fns.usda.gov" TargetMode="External"/><Relationship Id="rId1" Type="http://schemas.openxmlformats.org/officeDocument/2006/relationships/slideLayout" Target="../slideLayouts/slideLayout4.xml"/><Relationship Id="rId6" Type="http://schemas.openxmlformats.org/officeDocument/2006/relationships/hyperlink" Target="mailto:Jason.M.Turner@fns.usda.gov" TargetMode="External"/><Relationship Id="rId5" Type="http://schemas.openxmlformats.org/officeDocument/2006/relationships/hyperlink" Target="mailto:raymond.prendergast@fns.usda.gov" TargetMode="External"/><Relationship Id="rId4" Type="http://schemas.openxmlformats.org/officeDocument/2006/relationships/hyperlink" Target="mailto:Nick.Espinosa@fns.usda.gov" TargetMode="External"/><Relationship Id="rId9" Type="http://schemas.openxmlformats.org/officeDocument/2006/relationships/image" Target="../media/image13.gif"/></Relationships>
</file>

<file path=ppt/slides/_rels/slide24.xml.rels><?xml version="1.0" encoding="UTF-8" standalone="yes"?>
<Relationships xmlns="http://schemas.openxmlformats.org/package/2006/relationships"><Relationship Id="rId2" Type="http://schemas.openxmlformats.org/officeDocument/2006/relationships/hyperlink" Target="mailto:Rachel.gragg@fns.usda.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ns.usda.gov/sites/default/files/snap/snap-joint-et-111416.pdf"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tudentsagainsthunger.org/hunger-on-camp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035" y="2319131"/>
            <a:ext cx="7848600" cy="893555"/>
          </a:xfrm>
        </p:spPr>
        <p:txBody>
          <a:bodyPr>
            <a:normAutofit fontScale="90000"/>
          </a:bodyPr>
          <a:lstStyle/>
          <a:p>
            <a:r>
              <a:rPr lang="en-US" sz="4000" dirty="0"/>
              <a:t>Diversifying student support with SNAP E&amp;T</a:t>
            </a:r>
          </a:p>
        </p:txBody>
      </p:sp>
      <p:sp>
        <p:nvSpPr>
          <p:cNvPr id="3" name="Subtitle 2"/>
          <p:cNvSpPr>
            <a:spLocks noGrp="1"/>
          </p:cNvSpPr>
          <p:nvPr>
            <p:ph type="subTitle" idx="1"/>
          </p:nvPr>
        </p:nvSpPr>
        <p:spPr>
          <a:xfrm>
            <a:off x="685799" y="3505199"/>
            <a:ext cx="7833511" cy="2849217"/>
          </a:xfrm>
        </p:spPr>
        <p:txBody>
          <a:bodyPr>
            <a:normAutofit fontScale="92500" lnSpcReduction="10000"/>
          </a:bodyPr>
          <a:lstStyle/>
          <a:p>
            <a:pPr>
              <a:spcBef>
                <a:spcPts val="0"/>
              </a:spcBef>
            </a:pPr>
            <a:endParaRPr lang="en-US" b="1" dirty="0"/>
          </a:p>
          <a:p>
            <a:pPr>
              <a:spcBef>
                <a:spcPts val="1800"/>
              </a:spcBef>
            </a:pPr>
            <a:endParaRPr lang="en-US" sz="2200" dirty="0"/>
          </a:p>
          <a:p>
            <a:pPr>
              <a:spcBef>
                <a:spcPts val="1800"/>
              </a:spcBef>
            </a:pPr>
            <a:r>
              <a:rPr lang="en-US" sz="2200" dirty="0"/>
              <a:t>		Marcie Foster, Senior Program Analyst</a:t>
            </a:r>
          </a:p>
          <a:p>
            <a:pPr>
              <a:spcBef>
                <a:spcPts val="1800"/>
              </a:spcBef>
            </a:pPr>
            <a:r>
              <a:rPr lang="en-US" sz="2200" dirty="0"/>
              <a:t>		Office of Employment &amp; Training, Food and 			Nutrition Service, U.S. Department of Agriculture</a:t>
            </a:r>
          </a:p>
          <a:p>
            <a:pPr algn="ctr">
              <a:spcBef>
                <a:spcPts val="2400"/>
              </a:spcBef>
            </a:pPr>
            <a:r>
              <a:rPr lang="en-US" sz="2200" i="1" dirty="0"/>
              <a:t>	October 19, 2017</a:t>
            </a:r>
          </a:p>
          <a:p>
            <a:endParaRPr lang="en-US" dirty="0"/>
          </a:p>
          <a:p>
            <a:endParaRPr lang="en-US" dirty="0"/>
          </a:p>
        </p:txBody>
      </p:sp>
    </p:spTree>
    <p:extLst>
      <p:ext uri="{BB962C8B-B14F-4D97-AF65-F5344CB8AC3E}">
        <p14:creationId xmlns:p14="http://schemas.microsoft.com/office/powerpoint/2010/main" val="18213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SNAP E&amp;T Core Principles (cont.)</a:t>
            </a:r>
          </a:p>
        </p:txBody>
      </p:sp>
      <p:sp>
        <p:nvSpPr>
          <p:cNvPr id="3" name="Content Placeholder 2"/>
          <p:cNvSpPr>
            <a:spLocks noGrp="1"/>
          </p:cNvSpPr>
          <p:nvPr>
            <p:ph idx="1"/>
          </p:nvPr>
        </p:nvSpPr>
        <p:spPr/>
        <p:txBody>
          <a:bodyPr/>
          <a:lstStyle/>
          <a:p>
            <a:r>
              <a:rPr lang="en-US" sz="3200" b="1" dirty="0">
                <a:latin typeface="Segoe UI" panose="020B0502040204020203" pitchFamily="34" charset="0"/>
                <a:ea typeface="Segoe UI" panose="020B0502040204020203" pitchFamily="34" charset="0"/>
                <a:cs typeface="Segoe UI" panose="020B0502040204020203" pitchFamily="34" charset="0"/>
              </a:rPr>
              <a:t>Some limitations</a:t>
            </a:r>
          </a:p>
          <a:p>
            <a:pPr lvl="1"/>
            <a:r>
              <a:rPr lang="en-US" sz="2800" dirty="0">
                <a:latin typeface="Segoe UI" panose="020B0502040204020203" pitchFamily="34" charset="0"/>
                <a:ea typeface="Segoe UI" panose="020B0502040204020203" pitchFamily="34" charset="0"/>
                <a:cs typeface="Segoe UI" panose="020B0502040204020203" pitchFamily="34" charset="0"/>
              </a:rPr>
              <a:t>E&amp;T clients must be SNAP recipients</a:t>
            </a:r>
          </a:p>
          <a:p>
            <a:pPr lvl="1"/>
            <a:r>
              <a:rPr lang="en-US" sz="2800" dirty="0">
                <a:latin typeface="Segoe UI" panose="020B0502040204020203" pitchFamily="34" charset="0"/>
                <a:ea typeface="Segoe UI" panose="020B0502040204020203" pitchFamily="34" charset="0"/>
                <a:cs typeface="Segoe UI" panose="020B0502040204020203" pitchFamily="34" charset="0"/>
              </a:rPr>
              <a:t>Must not receive TANF cash assistance</a:t>
            </a:r>
          </a:p>
          <a:p>
            <a:pPr lvl="1"/>
            <a:r>
              <a:rPr lang="en-US" sz="2800" dirty="0">
                <a:latin typeface="Segoe UI" panose="020B0502040204020203" pitchFamily="34" charset="0"/>
                <a:ea typeface="Segoe UI" panose="020B0502040204020203" pitchFamily="34" charset="0"/>
                <a:cs typeface="Segoe UI" panose="020B0502040204020203" pitchFamily="34" charset="0"/>
              </a:rPr>
              <a:t>Approved by FNS in an annual State E&amp;T plan</a:t>
            </a:r>
          </a:p>
          <a:p>
            <a:pPr lvl="1"/>
            <a:r>
              <a:rPr lang="en-US" sz="2800" dirty="0">
                <a:latin typeface="Segoe UI" panose="020B0502040204020203" pitchFamily="34" charset="0"/>
                <a:ea typeface="Segoe UI" panose="020B0502040204020203" pitchFamily="34" charset="0"/>
                <a:cs typeface="Segoe UI" panose="020B0502040204020203" pitchFamily="34" charset="0"/>
              </a:rPr>
              <a:t>Must provide reimbursements for expenses directly related to participation in an E&amp;T component (transportation, dependent care)</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9BE0FED4-F6A6-4ECB-81AF-438EFE11F139}" type="slidenum">
              <a:rPr lang="en-US" smtClean="0"/>
              <a:t>10</a:t>
            </a:fld>
            <a:endParaRPr lang="en-US" dirty="0"/>
          </a:p>
        </p:txBody>
      </p:sp>
    </p:spTree>
    <p:extLst>
      <p:ext uri="{BB962C8B-B14F-4D97-AF65-F5344CB8AC3E}">
        <p14:creationId xmlns:p14="http://schemas.microsoft.com/office/powerpoint/2010/main" val="243068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Funding</a:t>
            </a:r>
          </a:p>
        </p:txBody>
      </p:sp>
      <p:sp>
        <p:nvSpPr>
          <p:cNvPr id="4" name="Slide Number Placeholder 3"/>
          <p:cNvSpPr>
            <a:spLocks noGrp="1"/>
          </p:cNvSpPr>
          <p:nvPr>
            <p:ph type="sldNum" sz="quarter" idx="12"/>
          </p:nvPr>
        </p:nvSpPr>
        <p:spPr/>
        <p:txBody>
          <a:bodyPr/>
          <a:lstStyle/>
          <a:p>
            <a:fld id="{9BE0FED4-F6A6-4ECB-81AF-438EFE11F139}" type="slidenum">
              <a:rPr lang="en-US" smtClean="0"/>
              <a:t>11</a:t>
            </a:fld>
            <a:endParaRPr lang="en-US" dirty="0"/>
          </a:p>
        </p:txBody>
      </p:sp>
      <p:graphicFrame>
        <p:nvGraphicFramePr>
          <p:cNvPr id="5" name="Chart 4"/>
          <p:cNvGraphicFramePr/>
          <p:nvPr>
            <p:extLst>
              <p:ext uri="{D42A27DB-BD31-4B8C-83A1-F6EECF244321}">
                <p14:modId xmlns:p14="http://schemas.microsoft.com/office/powerpoint/2010/main" val="4221611489"/>
              </p:ext>
            </p:extLst>
          </p:nvPr>
        </p:nvGraphicFramePr>
        <p:xfrm>
          <a:off x="1143000" y="1600200"/>
          <a:ext cx="7086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31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How is SNAP E&amp;T Funded?</a:t>
            </a:r>
          </a:p>
        </p:txBody>
      </p:sp>
      <p:graphicFrame>
        <p:nvGraphicFramePr>
          <p:cNvPr id="11" name="Content Placeholder 10"/>
          <p:cNvGraphicFramePr>
            <a:graphicFrameLocks/>
          </p:cNvGraphicFramePr>
          <p:nvPr>
            <p:extLst>
              <p:ext uri="{D42A27DB-BD31-4B8C-83A1-F6EECF244321}">
                <p14:modId xmlns:p14="http://schemas.microsoft.com/office/powerpoint/2010/main" val="3440012509"/>
              </p:ext>
            </p:extLst>
          </p:nvPr>
        </p:nvGraphicFramePr>
        <p:xfrm>
          <a:off x="208230" y="353085"/>
          <a:ext cx="8603810" cy="6323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43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Third-Party Reimbursement Models</a:t>
            </a:r>
            <a:endParaRPr lang="en-US" dirty="0"/>
          </a:p>
        </p:txBody>
      </p:sp>
      <p:sp>
        <p:nvSpPr>
          <p:cNvPr id="3" name="Slide Number Placeholder 2"/>
          <p:cNvSpPr>
            <a:spLocks noGrp="1"/>
          </p:cNvSpPr>
          <p:nvPr>
            <p:ph type="sldNum" sz="quarter" idx="12"/>
          </p:nvPr>
        </p:nvSpPr>
        <p:spPr/>
        <p:txBody>
          <a:bodyPr/>
          <a:lstStyle/>
          <a:p>
            <a:fld id="{B99D4175-5F7A-496B-BB04-7C844C3A4C7C}" type="slidenum">
              <a:rPr lang="en-US" smtClean="0"/>
              <a:pPr/>
              <a:t>13</a:t>
            </a:fld>
            <a:endParaRPr lang="en-US"/>
          </a:p>
        </p:txBody>
      </p:sp>
      <p:graphicFrame>
        <p:nvGraphicFramePr>
          <p:cNvPr id="4" name="Diagram 3"/>
          <p:cNvGraphicFramePr/>
          <p:nvPr>
            <p:extLst>
              <p:ext uri="{D42A27DB-BD31-4B8C-83A1-F6EECF244321}">
                <p14:modId xmlns:p14="http://schemas.microsoft.com/office/powerpoint/2010/main" val="181013979"/>
              </p:ext>
            </p:extLst>
          </p:nvPr>
        </p:nvGraphicFramePr>
        <p:xfrm>
          <a:off x="381000" y="1371600"/>
          <a:ext cx="8534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93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ritical-thinkers.com/wp-content/uploads/2015/01/shutterstock_2083477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699" y="1483801"/>
            <a:ext cx="6425357" cy="415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765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3 Ways SNAP E&amp;T Can Support Low-Income Student Success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1827099"/>
              </p:ext>
            </p:extLst>
          </p:nvPr>
        </p:nvGraphicFramePr>
        <p:xfrm>
          <a:off x="457200" y="1600200"/>
          <a:ext cx="8229600" cy="49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89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200" dirty="0"/>
              <a:t>1) SNAP E&amp;T can help low-income students obtain nutritious food</a:t>
            </a:r>
          </a:p>
        </p:txBody>
      </p:sp>
      <p:sp>
        <p:nvSpPr>
          <p:cNvPr id="3" name="Content Placeholder 2"/>
          <p:cNvSpPr>
            <a:spLocks noGrp="1"/>
          </p:cNvSpPr>
          <p:nvPr>
            <p:ph idx="1"/>
          </p:nvPr>
        </p:nvSpPr>
        <p:spPr/>
        <p:txBody>
          <a:bodyPr>
            <a:normAutofit/>
          </a:bodyPr>
          <a:lstStyle/>
          <a:p>
            <a:r>
              <a:rPr lang="en-US" dirty="0"/>
              <a:t>Because participating in SNAP E&amp;T is an exemption from the student eligibility restriction, SNAP E&amp;T participants are able to continue receiving SNAP.</a:t>
            </a:r>
          </a:p>
          <a:p>
            <a:endParaRPr lang="en-US" dirty="0"/>
          </a:p>
          <a:p>
            <a:r>
              <a:rPr lang="en-US" dirty="0"/>
              <a:t>Self-initiated placements are acceptable.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250" y="3810453"/>
            <a:ext cx="4981292" cy="2789524"/>
          </a:xfrm>
          <a:prstGeom prst="rect">
            <a:avLst/>
          </a:prstGeom>
        </p:spPr>
      </p:pic>
    </p:spTree>
    <p:extLst>
      <p:ext uri="{BB962C8B-B14F-4D97-AF65-F5344CB8AC3E}">
        <p14:creationId xmlns:p14="http://schemas.microsoft.com/office/powerpoint/2010/main" val="367356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2) Creates capacity to access community college training</a:t>
            </a:r>
          </a:p>
        </p:txBody>
      </p:sp>
      <p:sp>
        <p:nvSpPr>
          <p:cNvPr id="3" name="Content Placeholder 2"/>
          <p:cNvSpPr>
            <a:spLocks noGrp="1"/>
          </p:cNvSpPr>
          <p:nvPr>
            <p:ph idx="1"/>
          </p:nvPr>
        </p:nvSpPr>
        <p:spPr/>
        <p:txBody>
          <a:bodyPr>
            <a:noAutofit/>
          </a:bodyPr>
          <a:lstStyle/>
          <a:p>
            <a:pPr lvl="0"/>
            <a:r>
              <a:rPr lang="en-US" dirty="0"/>
              <a:t>SNAP E&amp;T allows States and their partners (community based organizations, colleges, employers, etc.) to receive a 50 percent reimbursement from USDA on eligible training expenses and supportive services that are included in the State’s SNAP E&amp;T plan.</a:t>
            </a:r>
          </a:p>
          <a:p>
            <a:pPr lvl="0"/>
            <a:endParaRPr lang="en-US" dirty="0"/>
          </a:p>
          <a:p>
            <a:pPr lvl="1">
              <a:buFont typeface="Wingdings" panose="05000000000000000000" pitchFamily="2" charset="2"/>
              <a:buChar char="ü"/>
            </a:pPr>
            <a:r>
              <a:rPr lang="en-US" sz="1800" dirty="0"/>
              <a:t>Administrative costs such as tuition, case management, student success coaches or career navigators</a:t>
            </a:r>
          </a:p>
          <a:p>
            <a:pPr lvl="1">
              <a:buFont typeface="Wingdings" panose="05000000000000000000" pitchFamily="2" charset="2"/>
              <a:buChar char="ü"/>
            </a:pPr>
            <a:endParaRPr lang="en-US" sz="1800" dirty="0"/>
          </a:p>
          <a:p>
            <a:pPr lvl="1">
              <a:buFont typeface="Wingdings" panose="05000000000000000000" pitchFamily="2" charset="2"/>
              <a:buChar char="ü"/>
            </a:pPr>
            <a:r>
              <a:rPr lang="en-US" sz="1800" dirty="0"/>
              <a:t>Supportive services that are reasonable, necessary, and directly related to participation in an E&amp;T component, including transportation subsidies child care assistance, and books, tools or uniforms</a:t>
            </a:r>
          </a:p>
          <a:p>
            <a:endParaRPr lang="en-US" dirty="0"/>
          </a:p>
        </p:txBody>
      </p:sp>
    </p:spTree>
    <p:extLst>
      <p:ext uri="{BB962C8B-B14F-4D97-AF65-F5344CB8AC3E}">
        <p14:creationId xmlns:p14="http://schemas.microsoft.com/office/powerpoint/2010/main" val="300994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Creates capacity to access community college training (cont.)</a:t>
            </a:r>
          </a:p>
        </p:txBody>
      </p:sp>
      <p:sp>
        <p:nvSpPr>
          <p:cNvPr id="3" name="Content Placeholder 2"/>
          <p:cNvSpPr>
            <a:spLocks noGrp="1"/>
          </p:cNvSpPr>
          <p:nvPr>
            <p:ph idx="1"/>
          </p:nvPr>
        </p:nvSpPr>
        <p:spPr/>
        <p:txBody>
          <a:bodyPr>
            <a:normAutofit/>
          </a:bodyPr>
          <a:lstStyle/>
          <a:p>
            <a:endParaRPr lang="en-US" dirty="0"/>
          </a:p>
          <a:p>
            <a:r>
              <a:rPr lang="en-US" dirty="0"/>
              <a:t>SNAP E&amp;T is an extremely flexible funding stream, that can support a wide variety of services and activities, including career-focused community college programs.</a:t>
            </a:r>
          </a:p>
          <a:p>
            <a:pPr lvl="0"/>
            <a:endParaRPr lang="en-US" dirty="0"/>
          </a:p>
          <a:p>
            <a:pPr lvl="0"/>
            <a:r>
              <a:rPr lang="en-US" dirty="0"/>
              <a:t>SNAP E&amp;T can help community colleges serve more low-income students or offer more comprehensive services to those students.</a:t>
            </a:r>
          </a:p>
          <a:p>
            <a:pPr lvl="0"/>
            <a:endParaRPr lang="en-US" dirty="0"/>
          </a:p>
          <a:p>
            <a:r>
              <a:rPr lang="en-US" dirty="0"/>
              <a:t>SNAP E&amp;T generally can support college programs that are 2 years or less and employment-focused.</a:t>
            </a:r>
          </a:p>
          <a:p>
            <a:pPr lvl="0"/>
            <a:endParaRPr lang="en-US" sz="2000" dirty="0"/>
          </a:p>
          <a:p>
            <a:endParaRPr lang="en-US" dirty="0"/>
          </a:p>
        </p:txBody>
      </p:sp>
    </p:spTree>
    <p:extLst>
      <p:ext uri="{BB962C8B-B14F-4D97-AF65-F5344CB8AC3E}">
        <p14:creationId xmlns:p14="http://schemas.microsoft.com/office/powerpoint/2010/main" val="186495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Limitations</a:t>
            </a:r>
          </a:p>
        </p:txBody>
      </p:sp>
      <p:sp>
        <p:nvSpPr>
          <p:cNvPr id="3" name="Content Placeholder 2"/>
          <p:cNvSpPr>
            <a:spLocks noGrp="1"/>
          </p:cNvSpPr>
          <p:nvPr>
            <p:ph idx="1"/>
          </p:nvPr>
        </p:nvSpPr>
        <p:spPr>
          <a:xfrm>
            <a:off x="1011127" y="1654521"/>
            <a:ext cx="4612741" cy="4876800"/>
          </a:xfrm>
        </p:spPr>
        <p:txBody>
          <a:bodyPr>
            <a:normAutofit/>
          </a:bodyPr>
          <a:lstStyle/>
          <a:p>
            <a:endParaRPr lang="en-US" dirty="0"/>
          </a:p>
          <a:p>
            <a:pPr lvl="0"/>
            <a:r>
              <a:rPr lang="en-US" dirty="0"/>
              <a:t>Colleges cannot charge the full cost of instruction to SNAP E&amp;T.</a:t>
            </a:r>
          </a:p>
          <a:p>
            <a:pPr lvl="0"/>
            <a:endParaRPr lang="en-US" dirty="0"/>
          </a:p>
          <a:p>
            <a:pPr lvl="0"/>
            <a:r>
              <a:rPr lang="en-US" dirty="0"/>
              <a:t>SNAP E&amp;T cannot </a:t>
            </a:r>
            <a:r>
              <a:rPr lang="en-US" b="1" dirty="0"/>
              <a:t>replace</a:t>
            </a:r>
            <a:r>
              <a:rPr lang="en-US" dirty="0"/>
              <a:t> Pell Grants, but it can be combined or braided with Pell.</a:t>
            </a:r>
          </a:p>
          <a:p>
            <a:endParaRPr lang="en-US" dirty="0"/>
          </a:p>
        </p:txBody>
      </p:sp>
      <p:pic>
        <p:nvPicPr>
          <p:cNvPr id="2050" name="Picture 2" descr="Image result for limi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670" y="1970259"/>
            <a:ext cx="29718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40" y="1861752"/>
            <a:ext cx="1131794" cy="14307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40" y="3412980"/>
            <a:ext cx="1131794" cy="1430759"/>
          </a:xfrm>
          <a:prstGeom prst="rect">
            <a:avLst/>
          </a:prstGeom>
        </p:spPr>
      </p:pic>
    </p:spTree>
    <p:extLst>
      <p:ext uri="{BB962C8B-B14F-4D97-AF65-F5344CB8AC3E}">
        <p14:creationId xmlns:p14="http://schemas.microsoft.com/office/powerpoint/2010/main" val="327643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2599118733"/>
              </p:ext>
            </p:extLst>
          </p:nvPr>
        </p:nvGraphicFramePr>
        <p:xfrm>
          <a:off x="464746" y="1532802"/>
          <a:ext cx="8416704" cy="504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82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3) Makes supportive services available</a:t>
            </a:r>
          </a:p>
        </p:txBody>
      </p:sp>
      <p:sp>
        <p:nvSpPr>
          <p:cNvPr id="3" name="Content Placeholder 2"/>
          <p:cNvSpPr>
            <a:spLocks noGrp="1"/>
          </p:cNvSpPr>
          <p:nvPr>
            <p:ph idx="1"/>
          </p:nvPr>
        </p:nvSpPr>
        <p:spPr/>
        <p:txBody>
          <a:bodyPr/>
          <a:lstStyle/>
          <a:p>
            <a:r>
              <a:rPr lang="en-US" dirty="0"/>
              <a:t>Even if SNAP E&amp;T isn’t paying for tuition or courses, SNAP E&amp;T funds can be used for supportive services that aren’t paid for with Pell or other sources.</a:t>
            </a:r>
          </a:p>
        </p:txBody>
      </p:sp>
      <p:pic>
        <p:nvPicPr>
          <p:cNvPr id="3074" name="Picture 2" descr="Image result for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2935140"/>
            <a:ext cx="2622917" cy="19142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hild c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child c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child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328" y="2935140"/>
            <a:ext cx="2337031" cy="13019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too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800" y="4855291"/>
            <a:ext cx="2087083" cy="138896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b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190" y="4855291"/>
            <a:ext cx="3700280" cy="162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65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Examples</a:t>
            </a:r>
          </a:p>
        </p:txBody>
      </p:sp>
      <p:sp>
        <p:nvSpPr>
          <p:cNvPr id="3" name="Content Placeholder 2"/>
          <p:cNvSpPr>
            <a:spLocks noGrp="1"/>
          </p:cNvSpPr>
          <p:nvPr>
            <p:ph idx="1"/>
          </p:nvPr>
        </p:nvSpPr>
        <p:spPr/>
        <p:txBody>
          <a:bodyPr>
            <a:normAutofit fontScale="85000" lnSpcReduction="10000"/>
          </a:bodyPr>
          <a:lstStyle/>
          <a:p>
            <a:r>
              <a:rPr lang="en-US" b="1" dirty="0"/>
              <a:t>Oregon</a:t>
            </a:r>
            <a:r>
              <a:rPr lang="en-US" dirty="0"/>
              <a:t> is using SNAP E&amp;T funds to support their statewide career pathways efforts and to expand additional college navigation, case management, career coaching, tuition assistance, supportive services, and job search for SNAP participants.</a:t>
            </a:r>
          </a:p>
          <a:p>
            <a:endParaRPr lang="en-US" dirty="0"/>
          </a:p>
          <a:p>
            <a:r>
              <a:rPr lang="en-US" b="1" dirty="0"/>
              <a:t>Iowa</a:t>
            </a:r>
            <a:r>
              <a:rPr lang="en-US" dirty="0"/>
              <a:t> has identified two major statewide sources of non-federal funds eligible for SNAP E&amp;T to create or expand career pathways and bridge programs. So far, the State has on-boarded 3 colleges in SNAP E&amp;T with over $200,000 in reimbursements.</a:t>
            </a:r>
          </a:p>
          <a:p>
            <a:endParaRPr lang="en-US" dirty="0"/>
          </a:p>
          <a:p>
            <a:r>
              <a:rPr lang="en-US" b="1" dirty="0"/>
              <a:t>Washington State</a:t>
            </a:r>
            <a:r>
              <a:rPr lang="en-US" dirty="0"/>
              <a:t> has a longstanding SNAP E&amp;T 50-50 effort, BFET, has invested strategically in skill development in ways that complement existing State initiatives, such as I-BEST and Opportunity Grants, which provide flexible financial aid to students training for in-demand occupations. BFET partnerships are active in all 34 community colleges.</a:t>
            </a:r>
            <a:endParaRPr lang="en-US" b="1" dirty="0"/>
          </a:p>
        </p:txBody>
      </p:sp>
    </p:spTree>
    <p:extLst>
      <p:ext uri="{BB962C8B-B14F-4D97-AF65-F5344CB8AC3E}">
        <p14:creationId xmlns:p14="http://schemas.microsoft.com/office/powerpoint/2010/main" val="315362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Voice in Your State</a:t>
            </a:r>
          </a:p>
        </p:txBody>
      </p:sp>
      <p:sp>
        <p:nvSpPr>
          <p:cNvPr id="3" name="Content Placeholder 2"/>
          <p:cNvSpPr>
            <a:spLocks noGrp="1"/>
          </p:cNvSpPr>
          <p:nvPr>
            <p:ph idx="1"/>
          </p:nvPr>
        </p:nvSpPr>
        <p:spPr>
          <a:xfrm>
            <a:off x="457200" y="1600199"/>
            <a:ext cx="8229600" cy="5006009"/>
          </a:xfrm>
        </p:spPr>
        <p:txBody>
          <a:bodyPr>
            <a:normAutofit fontScale="92500" lnSpcReduction="20000"/>
          </a:bodyPr>
          <a:lstStyle/>
          <a:p>
            <a:endParaRPr lang="en-US" dirty="0"/>
          </a:p>
          <a:p>
            <a:pPr lvl="0"/>
            <a:r>
              <a:rPr lang="en-US" b="1" dirty="0"/>
              <a:t>Find out what’s going on in your State. </a:t>
            </a:r>
            <a:r>
              <a:rPr lang="en-US" dirty="0"/>
              <a:t>Understanding the State’s E&amp;T policies can help guide your next steps and help you understand whether your institution is a good fit.</a:t>
            </a:r>
          </a:p>
          <a:p>
            <a:endParaRPr lang="en-US" dirty="0"/>
          </a:p>
          <a:p>
            <a:pPr lvl="0"/>
            <a:r>
              <a:rPr lang="en-US" b="1" dirty="0"/>
              <a:t>Invite your State SNAP Agency to the table </a:t>
            </a:r>
            <a:r>
              <a:rPr lang="en-US" dirty="0"/>
              <a:t>in conversations about building career pathways within your institution or community. SNAP E&amp;T can be a key resource for supportive services for career pathways students. </a:t>
            </a:r>
          </a:p>
          <a:p>
            <a:pPr lvl="0"/>
            <a:endParaRPr lang="en-US" dirty="0"/>
          </a:p>
          <a:p>
            <a:pPr lvl="0"/>
            <a:r>
              <a:rPr lang="en-US" b="1" dirty="0"/>
              <a:t>Request your State’s SNAP E&amp;T State Plan.</a:t>
            </a:r>
            <a:r>
              <a:rPr lang="en-US" dirty="0"/>
              <a:t> States must submit an annual SNAP E&amp;T Plan by August 15 of every year.</a:t>
            </a:r>
          </a:p>
          <a:p>
            <a:pPr lvl="0"/>
            <a:endParaRPr lang="en-US" b="1" dirty="0"/>
          </a:p>
          <a:p>
            <a:pPr lvl="0"/>
            <a:r>
              <a:rPr lang="en-US" dirty="0"/>
              <a:t>Visit the SNAP to Skills website to learn more about the program: </a:t>
            </a:r>
            <a:r>
              <a:rPr lang="en-US" u="sng" dirty="0">
                <a:hlinkClick r:id="rId2"/>
              </a:rPr>
              <a:t>https://snaptoskills.fns.usda.gov/</a:t>
            </a:r>
            <a:r>
              <a:rPr lang="en-US" dirty="0"/>
              <a:t>. </a:t>
            </a:r>
          </a:p>
          <a:p>
            <a:endParaRPr lang="en-US" dirty="0"/>
          </a:p>
          <a:p>
            <a:endParaRPr lang="en-US" dirty="0"/>
          </a:p>
        </p:txBody>
      </p:sp>
    </p:spTree>
    <p:extLst>
      <p:ext uri="{BB962C8B-B14F-4D97-AF65-F5344CB8AC3E}">
        <p14:creationId xmlns:p14="http://schemas.microsoft.com/office/powerpoint/2010/main" val="3090656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SNAP E&amp;T Contacts</a:t>
            </a:r>
          </a:p>
        </p:txBody>
      </p:sp>
      <p:sp>
        <p:nvSpPr>
          <p:cNvPr id="4" name="Content Placeholder 3"/>
          <p:cNvSpPr>
            <a:spLocks noGrp="1"/>
          </p:cNvSpPr>
          <p:nvPr>
            <p:ph sz="half" idx="1"/>
          </p:nvPr>
        </p:nvSpPr>
        <p:spPr>
          <a:xfrm>
            <a:off x="457200" y="1673351"/>
            <a:ext cx="4038600" cy="4826839"/>
          </a:xfrm>
        </p:spPr>
        <p:txBody>
          <a:bodyPr>
            <a:normAutofit fontScale="70000" lnSpcReduction="20000"/>
          </a:bodyPr>
          <a:lstStyle/>
          <a:p>
            <a:pPr>
              <a:spcAft>
                <a:spcPts val="600"/>
              </a:spcAft>
            </a:pPr>
            <a:r>
              <a:rPr lang="en-US" dirty="0"/>
              <a:t>Christine Ruggieri (NERO) </a:t>
            </a:r>
            <a:r>
              <a:rPr lang="en-US" dirty="0">
                <a:hlinkClick r:id="rId2"/>
              </a:rPr>
              <a:t>Mary.Ruggieri@fns.usda.gov</a:t>
            </a:r>
            <a:endParaRPr lang="en-US" dirty="0"/>
          </a:p>
          <a:p>
            <a:pPr>
              <a:spcAft>
                <a:spcPts val="600"/>
              </a:spcAft>
            </a:pPr>
            <a:r>
              <a:rPr lang="en-US" dirty="0"/>
              <a:t>Derrick Dolphin (MARO) </a:t>
            </a:r>
            <a:r>
              <a:rPr lang="en-US" dirty="0">
                <a:hlinkClick r:id="rId3"/>
              </a:rPr>
              <a:t>derrick.dolphin@fns.usda.gov</a:t>
            </a:r>
            <a:endParaRPr lang="en-US" dirty="0"/>
          </a:p>
          <a:p>
            <a:pPr>
              <a:spcAft>
                <a:spcPts val="600"/>
              </a:spcAft>
            </a:pPr>
            <a:r>
              <a:rPr lang="en-US" dirty="0"/>
              <a:t>Nick Espinosa (SERO) </a:t>
            </a:r>
            <a:r>
              <a:rPr lang="en-US" dirty="0">
                <a:hlinkClick r:id="rId4"/>
              </a:rPr>
              <a:t>Nick.Espinosa@fns.usda.gov</a:t>
            </a:r>
            <a:endParaRPr lang="en-US" dirty="0"/>
          </a:p>
          <a:p>
            <a:pPr>
              <a:spcAft>
                <a:spcPts val="600"/>
              </a:spcAft>
            </a:pPr>
            <a:r>
              <a:rPr lang="en-US" dirty="0"/>
              <a:t>Ray Prendergast (MWRO) </a:t>
            </a:r>
            <a:r>
              <a:rPr lang="en-US" sz="2400" dirty="0">
                <a:hlinkClick r:id="rId5"/>
              </a:rPr>
              <a:t>raymond.prendergast@fns.usda.gov</a:t>
            </a:r>
            <a:endParaRPr lang="en-US" sz="2400" dirty="0"/>
          </a:p>
          <a:p>
            <a:pPr>
              <a:spcAft>
                <a:spcPts val="600"/>
              </a:spcAft>
            </a:pPr>
            <a:r>
              <a:rPr lang="en-US" dirty="0"/>
              <a:t>Jason Turner (SWRO) </a:t>
            </a:r>
            <a:r>
              <a:rPr lang="en-US" dirty="0">
                <a:hlinkClick r:id="rId6"/>
              </a:rPr>
              <a:t>Jason.M.Turner@fns.usda.gov</a:t>
            </a:r>
            <a:endParaRPr lang="en-US" dirty="0"/>
          </a:p>
          <a:p>
            <a:pPr>
              <a:spcAft>
                <a:spcPts val="600"/>
              </a:spcAft>
            </a:pPr>
            <a:r>
              <a:rPr lang="en-US" dirty="0"/>
              <a:t>Karla Maraccini (MPRO) </a:t>
            </a:r>
            <a:r>
              <a:rPr lang="en-US" dirty="0">
                <a:hlinkClick r:id="rId7"/>
              </a:rPr>
              <a:t>karla.maraccini@fns.usda.gov</a:t>
            </a:r>
            <a:endParaRPr lang="en-US" dirty="0"/>
          </a:p>
          <a:p>
            <a:r>
              <a:rPr lang="en-US" dirty="0"/>
              <a:t>Brian Solomon (WRO) </a:t>
            </a:r>
            <a:r>
              <a:rPr lang="en-US" dirty="0">
                <a:hlinkClick r:id="rId8"/>
              </a:rPr>
              <a:t>Brian.Solomon@fns.usda.gov</a:t>
            </a:r>
            <a:endParaRPr lang="en-US" dirty="0"/>
          </a:p>
        </p:txBody>
      </p:sp>
      <p:pic>
        <p:nvPicPr>
          <p:cNvPr id="6" name="Content Placeholder 5"/>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4303643" y="2330532"/>
            <a:ext cx="4588685" cy="2286000"/>
          </a:xfrm>
        </p:spPr>
      </p:pic>
    </p:spTree>
    <p:extLst>
      <p:ext uri="{BB962C8B-B14F-4D97-AF65-F5344CB8AC3E}">
        <p14:creationId xmlns:p14="http://schemas.microsoft.com/office/powerpoint/2010/main" val="163483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Office Contact Information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Marcie Foster</a:t>
            </a:r>
          </a:p>
          <a:p>
            <a:pPr marL="0" indent="0">
              <a:buNone/>
            </a:pPr>
            <a:r>
              <a:rPr lang="en-US" dirty="0">
                <a:hlinkClick r:id="rId2"/>
              </a:rPr>
              <a:t>Marcie.Foster@fns.usda.gov</a:t>
            </a:r>
            <a:endParaRPr lang="en-US" dirty="0"/>
          </a:p>
          <a:p>
            <a:pPr marL="0" indent="0">
              <a:buNone/>
            </a:pPr>
            <a:endParaRPr lang="en-US" dirty="0"/>
          </a:p>
        </p:txBody>
      </p:sp>
    </p:spTree>
    <p:extLst>
      <p:ext uri="{BB962C8B-B14F-4D97-AF65-F5344CB8AC3E}">
        <p14:creationId xmlns:p14="http://schemas.microsoft.com/office/powerpoint/2010/main" val="228322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USDA Actions to Support Student Success</a:t>
            </a:r>
          </a:p>
        </p:txBody>
      </p:sp>
      <p:pic>
        <p:nvPicPr>
          <p:cNvPr id="7" name="Content Placeholder 6"/>
          <p:cNvPicPr>
            <a:picLocks noGrp="1" noChangeAspect="1"/>
          </p:cNvPicPr>
          <p:nvPr>
            <p:ph sz="half" idx="1"/>
          </p:nvPr>
        </p:nvPicPr>
        <p:blipFill rotWithShape="1">
          <a:blip r:embed="rId2"/>
          <a:srcRect l="31720" t="13183" r="32412" b="8108"/>
          <a:stretch/>
        </p:blipFill>
        <p:spPr>
          <a:xfrm rot="834064">
            <a:off x="7034541" y="2477963"/>
            <a:ext cx="1711106" cy="2112144"/>
          </a:xfrm>
        </p:spPr>
      </p:pic>
      <p:sp>
        <p:nvSpPr>
          <p:cNvPr id="15" name="Content Placeholder 14"/>
          <p:cNvSpPr>
            <a:spLocks noGrp="1"/>
          </p:cNvSpPr>
          <p:nvPr>
            <p:ph sz="half" idx="2"/>
          </p:nvPr>
        </p:nvSpPr>
        <p:spPr>
          <a:xfrm>
            <a:off x="488887" y="1673352"/>
            <a:ext cx="6889687" cy="4718304"/>
          </a:xfrm>
        </p:spPr>
        <p:txBody>
          <a:bodyPr>
            <a:normAutofit fontScale="77500" lnSpcReduction="20000"/>
          </a:bodyPr>
          <a:lstStyle/>
          <a:p>
            <a:r>
              <a:rPr lang="en-US" dirty="0"/>
              <a:t>USDA/ED letter to State Agencies to support FAFSA Completion (June 2016)</a:t>
            </a:r>
          </a:p>
          <a:p>
            <a:endParaRPr lang="en-US" dirty="0"/>
          </a:p>
          <a:p>
            <a:r>
              <a:rPr lang="en-US" dirty="0"/>
              <a:t>Interagency Support with five other agencies to articulate specific allowances within existing programs (e.g. SNAP, TANF, Housing) that could provide assistance to low-income individuals engaged in workforce training or postsecondary education (November 2016)</a:t>
            </a:r>
          </a:p>
          <a:p>
            <a:endParaRPr lang="en-US" dirty="0"/>
          </a:p>
          <a:p>
            <a:r>
              <a:rPr lang="en-US" dirty="0"/>
              <a:t>USDA’s SNAP to Skills Project is working with 10 States to develop employer-driven SNAP E&amp;T programs. Many of these States are working with community colleges to develop programs that braid Pell and other student aid with SNAP E&amp;T funding, to address both tuition and support service needs.</a:t>
            </a:r>
          </a:p>
          <a:p>
            <a:endParaRPr lang="en-US" dirty="0"/>
          </a:p>
        </p:txBody>
      </p:sp>
      <p:sp>
        <p:nvSpPr>
          <p:cNvPr id="11" name="TextBox 10"/>
          <p:cNvSpPr txBox="1"/>
          <p:nvPr/>
        </p:nvSpPr>
        <p:spPr>
          <a:xfrm>
            <a:off x="212035" y="6515172"/>
            <a:ext cx="7964556" cy="246221"/>
          </a:xfrm>
          <a:prstGeom prst="rect">
            <a:avLst/>
          </a:prstGeom>
          <a:noFill/>
        </p:spPr>
        <p:txBody>
          <a:bodyPr wrap="square" rtlCol="0">
            <a:spAutoFit/>
          </a:bodyPr>
          <a:lstStyle/>
          <a:p>
            <a:r>
              <a:rPr lang="en-US" sz="1000" i="1" dirty="0">
                <a:hlinkClick r:id="rId3"/>
              </a:rPr>
              <a:t>https://www.fns.usda.gov/sites/default/files/snap/snap-joint-et-111416.pdf</a:t>
            </a:r>
            <a:endParaRPr lang="en-US" sz="1000" i="1" dirty="0"/>
          </a:p>
        </p:txBody>
      </p:sp>
    </p:spTree>
    <p:extLst>
      <p:ext uri="{BB962C8B-B14F-4D97-AF65-F5344CB8AC3E}">
        <p14:creationId xmlns:p14="http://schemas.microsoft.com/office/powerpoint/2010/main" val="418770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Better Jobs, Training for SNAP Participants</a:t>
            </a:r>
          </a:p>
        </p:txBody>
      </p:sp>
      <p:sp>
        <p:nvSpPr>
          <p:cNvPr id="3" name="Content Placeholder 2"/>
          <p:cNvSpPr>
            <a:spLocks noGrp="1"/>
          </p:cNvSpPr>
          <p:nvPr>
            <p:ph idx="1"/>
          </p:nvPr>
        </p:nvSpPr>
        <p:spPr/>
        <p:txBody>
          <a:bodyPr>
            <a:normAutofit/>
          </a:bodyPr>
          <a:lstStyle/>
          <a:p>
            <a:pPr lvl="0"/>
            <a:r>
              <a:rPr lang="en-US" dirty="0"/>
              <a:t>With two-thirds of jobs created over the next decade expected to require at least some education or training beyond high school, expanding access to education and training for SNAP participants who have limited skills or earn low wages is critical to helping participants transition into economic self-sufficiency.</a:t>
            </a:r>
          </a:p>
          <a:p>
            <a:pPr lvl="0"/>
            <a:endParaRPr lang="en-US" dirty="0"/>
          </a:p>
          <a:p>
            <a:pPr lvl="0"/>
            <a:r>
              <a:rPr lang="en-US" dirty="0"/>
              <a:t>Nearly 30 percent of SNAP work registrants have less than a high school diploma.</a:t>
            </a:r>
          </a:p>
          <a:p>
            <a:pPr lvl="0"/>
            <a:endParaRPr lang="en-US" dirty="0"/>
          </a:p>
          <a:p>
            <a:endParaRPr lang="en-US" dirty="0"/>
          </a:p>
          <a:p>
            <a:endParaRPr lang="en-US" dirty="0"/>
          </a:p>
          <a:p>
            <a:endParaRPr lang="en-US" dirty="0"/>
          </a:p>
        </p:txBody>
      </p:sp>
    </p:spTree>
    <p:extLst>
      <p:ext uri="{BB962C8B-B14F-4D97-AF65-F5344CB8AC3E}">
        <p14:creationId xmlns:p14="http://schemas.microsoft.com/office/powerpoint/2010/main" val="117023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Food Insecurity Threatens Completion</a:t>
            </a:r>
          </a:p>
        </p:txBody>
      </p:sp>
      <p:sp>
        <p:nvSpPr>
          <p:cNvPr id="5" name="Content Placeholder 4"/>
          <p:cNvSpPr>
            <a:spLocks noGrp="1"/>
          </p:cNvSpPr>
          <p:nvPr>
            <p:ph idx="1"/>
          </p:nvPr>
        </p:nvSpPr>
        <p:spPr>
          <a:xfrm>
            <a:off x="457200" y="1600200"/>
            <a:ext cx="8229600" cy="4583317"/>
          </a:xfrm>
        </p:spPr>
        <p:txBody>
          <a:bodyPr>
            <a:normAutofit/>
          </a:bodyPr>
          <a:lstStyle/>
          <a:p>
            <a:endParaRPr lang="en-US" dirty="0"/>
          </a:p>
          <a:p>
            <a:pPr lvl="0"/>
            <a:r>
              <a:rPr lang="en-US" dirty="0"/>
              <a:t>According to a national survey of 34 community and four-year colleges conducted by a group of national campus-based organizations, </a:t>
            </a:r>
            <a:r>
              <a:rPr lang="en-US" b="1" dirty="0"/>
              <a:t>at least 25 percent of students at community colleges report having food insecurity within the last month. </a:t>
            </a:r>
          </a:p>
          <a:p>
            <a:endParaRPr lang="en-US" dirty="0"/>
          </a:p>
          <a:p>
            <a:r>
              <a:rPr lang="en-US" dirty="0"/>
              <a:t>Most students who don’t complete postsecondary education say that financial reasons are a key cause. </a:t>
            </a:r>
          </a:p>
          <a:p>
            <a:endParaRPr lang="en-US" dirty="0"/>
          </a:p>
        </p:txBody>
      </p:sp>
      <p:sp>
        <p:nvSpPr>
          <p:cNvPr id="6" name="TextBox 5"/>
          <p:cNvSpPr txBox="1"/>
          <p:nvPr/>
        </p:nvSpPr>
        <p:spPr>
          <a:xfrm>
            <a:off x="968721" y="5948127"/>
            <a:ext cx="7613964" cy="923330"/>
          </a:xfrm>
          <a:prstGeom prst="rect">
            <a:avLst/>
          </a:prstGeom>
          <a:noFill/>
        </p:spPr>
        <p:txBody>
          <a:bodyPr wrap="square" rtlCol="0">
            <a:spAutoFit/>
          </a:bodyPr>
          <a:lstStyle/>
          <a:p>
            <a:r>
              <a:rPr lang="en-US" sz="1200" i="1" dirty="0"/>
              <a:t>Source: Hunger on Campus.</a:t>
            </a:r>
            <a:r>
              <a:rPr lang="en-US" sz="1200" dirty="0"/>
              <a:t> College and University Food Bank Alliance, the National Student Campaign Against Hunger and Homelessness, the Student Government Resource Center, and the Student Public Interest Research Groups, 2016. </a:t>
            </a:r>
            <a:r>
              <a:rPr lang="en-US" sz="1200" u="sng" dirty="0">
                <a:hlinkClick r:id="rId2"/>
              </a:rPr>
              <a:t>https://studentsagainsthunger.org/hunger-on-campus/</a:t>
            </a:r>
            <a:r>
              <a:rPr lang="en-US" sz="1200" dirty="0"/>
              <a:t> </a:t>
            </a:r>
          </a:p>
          <a:p>
            <a:endParaRPr lang="en-US" dirty="0"/>
          </a:p>
        </p:txBody>
      </p:sp>
    </p:spTree>
    <p:extLst>
      <p:ext uri="{BB962C8B-B14F-4D97-AF65-F5344CB8AC3E}">
        <p14:creationId xmlns:p14="http://schemas.microsoft.com/office/powerpoint/2010/main" val="23692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Eligibility Rule</a:t>
            </a:r>
          </a:p>
        </p:txBody>
      </p:sp>
      <p:sp>
        <p:nvSpPr>
          <p:cNvPr id="3" name="Content Placeholder 2"/>
          <p:cNvSpPr>
            <a:spLocks noGrp="1"/>
          </p:cNvSpPr>
          <p:nvPr>
            <p:ph idx="1"/>
          </p:nvPr>
        </p:nvSpPr>
        <p:spPr/>
        <p:txBody>
          <a:bodyPr>
            <a:normAutofit lnSpcReduction="10000"/>
          </a:bodyPr>
          <a:lstStyle/>
          <a:p>
            <a:r>
              <a:rPr lang="en-US" dirty="0"/>
              <a:t>An individual enrolled at least half-time in an institution of higher education is ineligible for SNAP unless he/she meets a student exemption (7 CFR 273.5)</a:t>
            </a:r>
          </a:p>
          <a:p>
            <a:endParaRPr lang="en-US" dirty="0"/>
          </a:p>
          <a:p>
            <a:r>
              <a:rPr lang="en-US" dirty="0"/>
              <a:t>Some exemptions:</a:t>
            </a:r>
          </a:p>
          <a:p>
            <a:pPr lvl="1"/>
            <a:r>
              <a:rPr lang="en-US" dirty="0"/>
              <a:t>Age (under 17 or 50 or older), disability, receiving TANF, working 80+hours/ month</a:t>
            </a:r>
          </a:p>
          <a:p>
            <a:pPr lvl="1"/>
            <a:r>
              <a:rPr lang="en-US" dirty="0"/>
              <a:t>Be responsible for the care of a dependent under 6 or 6-12 but do not have adequate child care;</a:t>
            </a:r>
          </a:p>
          <a:p>
            <a:pPr lvl="1"/>
            <a:r>
              <a:rPr lang="en-US" dirty="0"/>
              <a:t>Single parent with child under 12;</a:t>
            </a:r>
          </a:p>
          <a:p>
            <a:pPr lvl="1"/>
            <a:r>
              <a:rPr lang="en-US" dirty="0"/>
              <a:t>Participating in a work study program;</a:t>
            </a:r>
          </a:p>
          <a:p>
            <a:pPr lvl="1"/>
            <a:r>
              <a:rPr lang="en-US" dirty="0"/>
              <a:t>Placed in education activity through SNAP E&amp;T or another E&amp;T program meant for low-income individuals (self-initiated placements acceptable).</a:t>
            </a:r>
          </a:p>
          <a:p>
            <a:endParaRPr lang="en-US" dirty="0"/>
          </a:p>
        </p:txBody>
      </p:sp>
    </p:spTree>
    <p:extLst>
      <p:ext uri="{BB962C8B-B14F-4D97-AF65-F5344CB8AC3E}">
        <p14:creationId xmlns:p14="http://schemas.microsoft.com/office/powerpoint/2010/main" val="224715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71474193"/>
              </p:ext>
            </p:extLst>
          </p:nvPr>
        </p:nvGraphicFramePr>
        <p:xfrm>
          <a:off x="1514946" y="18768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r>
              <a:rPr lang="en-US" dirty="0"/>
              <a:t>Current Perception</a:t>
            </a:r>
          </a:p>
        </p:txBody>
      </p:sp>
    </p:spTree>
    <p:extLst>
      <p:ext uri="{BB962C8B-B14F-4D97-AF65-F5344CB8AC3E}">
        <p14:creationId xmlns:p14="http://schemas.microsoft.com/office/powerpoint/2010/main" val="227274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Paradigm</a:t>
            </a:r>
          </a:p>
        </p:txBody>
      </p:sp>
      <p:graphicFrame>
        <p:nvGraphicFramePr>
          <p:cNvPr id="5" name="Diagram 4"/>
          <p:cNvGraphicFramePr/>
          <p:nvPr>
            <p:extLst>
              <p:ext uri="{D42A27DB-BD31-4B8C-83A1-F6EECF244321}">
                <p14:modId xmlns:p14="http://schemas.microsoft.com/office/powerpoint/2010/main" val="3994559358"/>
              </p:ext>
            </p:extLst>
          </p:nvPr>
        </p:nvGraphicFramePr>
        <p:xfrm>
          <a:off x="1279556" y="1493822"/>
          <a:ext cx="7131112" cy="4917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702867" y="3494638"/>
            <a:ext cx="255307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7635"/>
                </a:solidFill>
              </a:rPr>
              <a:t>SNAP Employment and Training Program</a:t>
            </a:r>
          </a:p>
        </p:txBody>
      </p:sp>
    </p:spTree>
    <p:extLst>
      <p:ext uri="{BB962C8B-B14F-4D97-AF65-F5344CB8AC3E}">
        <p14:creationId xmlns:p14="http://schemas.microsoft.com/office/powerpoint/2010/main" val="74862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SNAP E&amp;T?</a:t>
            </a:r>
          </a:p>
        </p:txBody>
      </p:sp>
      <p:sp>
        <p:nvSpPr>
          <p:cNvPr id="3" name="Content Placeholder 2"/>
          <p:cNvSpPr>
            <a:spLocks noGrp="1"/>
          </p:cNvSpPr>
          <p:nvPr>
            <p:ph sz="half" idx="1"/>
          </p:nvPr>
        </p:nvSpPr>
        <p:spPr/>
        <p:txBody>
          <a:bodyPr>
            <a:normAutofit/>
          </a:bodyPr>
          <a:lstStyle/>
          <a:p>
            <a:r>
              <a:rPr lang="en-US" sz="1600" dirty="0">
                <a:latin typeface="+mj-lt"/>
              </a:rPr>
              <a:t>USDA provides ~$300 million annually to states to operate the SNAP Employment and Training (E&amp;T) program.</a:t>
            </a:r>
          </a:p>
          <a:p>
            <a:endParaRPr lang="en-US" sz="1600" dirty="0">
              <a:latin typeface="+mj-lt"/>
            </a:endParaRPr>
          </a:p>
          <a:p>
            <a:pPr lvl="0"/>
            <a:r>
              <a:rPr lang="en-US" sz="1600" b="1" dirty="0">
                <a:latin typeface="+mj-lt"/>
                <a:ea typeface="Segoe UI" panose="020B0502040204020203" pitchFamily="34" charset="0"/>
                <a:cs typeface="Segoe UI" panose="020B0502040204020203" pitchFamily="34" charset="0"/>
              </a:rPr>
              <a:t>All States must implement an E&amp;T program </a:t>
            </a:r>
            <a:r>
              <a:rPr lang="en-US" sz="1600" dirty="0">
                <a:latin typeface="+mj-lt"/>
                <a:ea typeface="Segoe UI" panose="020B0502040204020203" pitchFamily="34" charset="0"/>
                <a:cs typeface="Segoe UI" panose="020B0502040204020203" pitchFamily="34" charset="0"/>
              </a:rPr>
              <a:t>for the purpose of assisting SNAP participants in gaining skills, training, work, or experience that will increase their ability to obtain regular employment.</a:t>
            </a:r>
          </a:p>
          <a:p>
            <a:pPr marL="0" indent="0">
              <a:buNone/>
            </a:pPr>
            <a:endParaRPr lang="en-US" sz="1600" dirty="0">
              <a:latin typeface="+mj-lt"/>
            </a:endParaRPr>
          </a:p>
          <a:p>
            <a:r>
              <a:rPr lang="en-US" sz="1600" dirty="0">
                <a:latin typeface="+mj-lt"/>
              </a:rPr>
              <a:t>Serves just about 700 million SNAP participants annually.</a:t>
            </a:r>
          </a:p>
          <a:p>
            <a:pPr marL="0" indent="0">
              <a:buNone/>
            </a:pPr>
            <a:endParaRPr lang="en-US" sz="1600" dirty="0">
              <a:latin typeface="+mj-lt"/>
            </a:endParaRPr>
          </a:p>
          <a:p>
            <a:r>
              <a:rPr lang="en-US" sz="1600" dirty="0">
                <a:latin typeface="+mj-lt"/>
              </a:rPr>
              <a:t>States have considerable flexibility in designing E&amp;T programs that meet the needs of participants and employers.</a:t>
            </a:r>
          </a:p>
        </p:txBody>
      </p:sp>
      <p:pic>
        <p:nvPicPr>
          <p:cNvPr id="8" name="Content Placeholder 7" descr="http://media.npr.org/images/podcasts/primary/npr_tellmemore_fullshow_300.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4271"/>
          <a:stretch/>
        </p:blipFill>
        <p:spPr>
          <a:xfrm>
            <a:off x="4762500" y="2286000"/>
            <a:ext cx="3810000" cy="2885281"/>
          </a:xfrm>
        </p:spPr>
      </p:pic>
      <p:sp>
        <p:nvSpPr>
          <p:cNvPr id="4" name="Slide Number Placeholder 3"/>
          <p:cNvSpPr>
            <a:spLocks noGrp="1"/>
          </p:cNvSpPr>
          <p:nvPr>
            <p:ph type="sldNum" sz="quarter" idx="12"/>
          </p:nvPr>
        </p:nvSpPr>
        <p:spPr/>
        <p:txBody>
          <a:bodyPr/>
          <a:lstStyle/>
          <a:p>
            <a:fld id="{931C83B1-AE67-4990-BC53-20B7A72F0B09}" type="slidenum">
              <a:rPr lang="en-US" smtClean="0"/>
              <a:pPr/>
              <a:t>8</a:t>
            </a:fld>
            <a:endParaRPr lang="en-US" dirty="0"/>
          </a:p>
        </p:txBody>
      </p:sp>
    </p:spTree>
    <p:extLst>
      <p:ext uri="{BB962C8B-B14F-4D97-AF65-F5344CB8AC3E}">
        <p14:creationId xmlns:p14="http://schemas.microsoft.com/office/powerpoint/2010/main" val="98362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SNAP E&amp;T Core Principles</a:t>
            </a:r>
          </a:p>
        </p:txBody>
      </p:sp>
      <p:sp>
        <p:nvSpPr>
          <p:cNvPr id="3" name="Content Placeholder 2"/>
          <p:cNvSpPr>
            <a:spLocks noGrp="1"/>
          </p:cNvSpPr>
          <p:nvPr>
            <p:ph idx="1"/>
          </p:nvPr>
        </p:nvSpPr>
        <p:spPr/>
        <p:txBody>
          <a:bodyPr/>
          <a:lstStyle/>
          <a:p>
            <a:r>
              <a:rPr lang="en-US" sz="3200" b="1" dirty="0">
                <a:latin typeface="Segoe UI" panose="020B0502040204020203" pitchFamily="34" charset="0"/>
                <a:ea typeface="Segoe UI" panose="020B0502040204020203" pitchFamily="34" charset="0"/>
                <a:cs typeface="Segoe UI" panose="020B0502040204020203" pitchFamily="34" charset="0"/>
              </a:rPr>
              <a:t>State flexibility</a:t>
            </a:r>
          </a:p>
          <a:p>
            <a:pPr lvl="1"/>
            <a:r>
              <a:rPr lang="en-US" sz="2800" dirty="0">
                <a:latin typeface="Segoe UI" panose="020B0502040204020203" pitchFamily="34" charset="0"/>
                <a:ea typeface="Segoe UI" panose="020B0502040204020203" pitchFamily="34" charset="0"/>
                <a:cs typeface="Segoe UI" panose="020B0502040204020203" pitchFamily="34" charset="0"/>
              </a:rPr>
              <a:t>Target population</a:t>
            </a:r>
          </a:p>
          <a:p>
            <a:pPr lvl="1"/>
            <a:r>
              <a:rPr lang="en-US" sz="2800" dirty="0">
                <a:latin typeface="Segoe UI" panose="020B0502040204020203" pitchFamily="34" charset="0"/>
                <a:ea typeface="Segoe UI" panose="020B0502040204020203" pitchFamily="34" charset="0"/>
                <a:cs typeface="Segoe UI" panose="020B0502040204020203" pitchFamily="34" charset="0"/>
              </a:rPr>
              <a:t>Geographic location</a:t>
            </a:r>
          </a:p>
          <a:p>
            <a:pPr lvl="1"/>
            <a:r>
              <a:rPr lang="en-US" sz="2800" dirty="0">
                <a:latin typeface="Segoe UI" panose="020B0502040204020203" pitchFamily="34" charset="0"/>
                <a:ea typeface="Segoe UI" panose="020B0502040204020203" pitchFamily="34" charset="0"/>
                <a:cs typeface="Segoe UI" panose="020B0502040204020203" pitchFamily="34" charset="0"/>
              </a:rPr>
              <a:t>Services (aka components: job search and job search training; workfare; basic education or vocational training; and job retention services)</a:t>
            </a:r>
          </a:p>
          <a:p>
            <a:pPr lvl="1"/>
            <a:r>
              <a:rPr lang="en-US" sz="2800" dirty="0">
                <a:latin typeface="Segoe UI" panose="020B0502040204020203" pitchFamily="34" charset="0"/>
                <a:ea typeface="Segoe UI" panose="020B0502040204020203" pitchFamily="34" charset="0"/>
                <a:cs typeface="Segoe UI" panose="020B0502040204020203" pitchFamily="34" charset="0"/>
              </a:rPr>
              <a:t>Mandatory and/or voluntary</a:t>
            </a:r>
          </a:p>
          <a:p>
            <a:pPr marL="0"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9BE0FED4-F6A6-4ECB-81AF-438EFE11F139}" type="slidenum">
              <a:rPr lang="en-US" smtClean="0"/>
              <a:t>9</a:t>
            </a:fld>
            <a:endParaRPr lang="en-US" dirty="0"/>
          </a:p>
        </p:txBody>
      </p:sp>
    </p:spTree>
    <p:extLst>
      <p:ext uri="{BB962C8B-B14F-4D97-AF65-F5344CB8AC3E}">
        <p14:creationId xmlns:p14="http://schemas.microsoft.com/office/powerpoint/2010/main" val="1544741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869</TotalTime>
  <Words>1569</Words>
  <Application>Microsoft Office PowerPoint</Application>
  <PresentationFormat>On-screen Show (4:3)</PresentationFormat>
  <Paragraphs>147</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Segoe UI</vt:lpstr>
      <vt:lpstr>Wingdings</vt:lpstr>
      <vt:lpstr>Clarity</vt:lpstr>
      <vt:lpstr>Diversifying student support with SNAP E&amp;T</vt:lpstr>
      <vt:lpstr>Overview</vt:lpstr>
      <vt:lpstr>Better Jobs, Training for SNAP Participants</vt:lpstr>
      <vt:lpstr>Food Insecurity Threatens Completion</vt:lpstr>
      <vt:lpstr>Student Eligibility Rule</vt:lpstr>
      <vt:lpstr>Current Perception</vt:lpstr>
      <vt:lpstr>A New Paradigm</vt:lpstr>
      <vt:lpstr>What is SNAP E&amp;T?</vt:lpstr>
      <vt:lpstr>SNAP E&amp;T Core Principles</vt:lpstr>
      <vt:lpstr>SNAP E&amp;T Core Principles (cont.)</vt:lpstr>
      <vt:lpstr>Funding</vt:lpstr>
      <vt:lpstr>How is SNAP E&amp;T Funded?</vt:lpstr>
      <vt:lpstr>Third-Party Reimbursement Models</vt:lpstr>
      <vt:lpstr>PowerPoint Presentation</vt:lpstr>
      <vt:lpstr>3 Ways SNAP E&amp;T Can Support Low-Income Student Success</vt:lpstr>
      <vt:lpstr>1) SNAP E&amp;T can help low-income students obtain nutritious food</vt:lpstr>
      <vt:lpstr>2) Creates capacity to access community college training</vt:lpstr>
      <vt:lpstr>2) Creates capacity to access community college training (cont.)</vt:lpstr>
      <vt:lpstr>Some Limitations</vt:lpstr>
      <vt:lpstr>3) Makes supportive services available</vt:lpstr>
      <vt:lpstr>State Examples</vt:lpstr>
      <vt:lpstr>Being a Voice in Your State</vt:lpstr>
      <vt:lpstr>Regional SNAP E&amp;T Contacts</vt:lpstr>
      <vt:lpstr>National Office Contact Information</vt:lpstr>
      <vt:lpstr>USDA Actions to Support Student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Gragg, Rachel - FNS</dc:creator>
  <cp:lastModifiedBy>Mary Kate Cole</cp:lastModifiedBy>
  <cp:revision>41</cp:revision>
  <dcterms:created xsi:type="dcterms:W3CDTF">2014-09-16T21:32:26Z</dcterms:created>
  <dcterms:modified xsi:type="dcterms:W3CDTF">2017-10-19T01:13:03Z</dcterms:modified>
</cp:coreProperties>
</file>